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1" r:id="rId3"/>
    <p:sldId id="262" r:id="rId4"/>
    <p:sldId id="263" r:id="rId5"/>
    <p:sldId id="265" r:id="rId6"/>
    <p:sldId id="270" r:id="rId7"/>
    <p:sldId id="269" r:id="rId8"/>
    <p:sldId id="308" r:id="rId9"/>
    <p:sldId id="264" r:id="rId10"/>
    <p:sldId id="271" r:id="rId11"/>
    <p:sldId id="309" r:id="rId12"/>
    <p:sldId id="310" r:id="rId13"/>
    <p:sldId id="266" r:id="rId14"/>
    <p:sldId id="267" r:id="rId15"/>
    <p:sldId id="273" r:id="rId16"/>
    <p:sldId id="272" r:id="rId17"/>
    <p:sldId id="274" r:id="rId18"/>
    <p:sldId id="268" r:id="rId19"/>
    <p:sldId id="258" r:id="rId20"/>
    <p:sldId id="275" r:id="rId21"/>
    <p:sldId id="276" r:id="rId22"/>
    <p:sldId id="279" r:id="rId23"/>
    <p:sldId id="280" r:id="rId24"/>
    <p:sldId id="281" r:id="rId25"/>
    <p:sldId id="282" r:id="rId26"/>
    <p:sldId id="284" r:id="rId27"/>
    <p:sldId id="283" r:id="rId28"/>
    <p:sldId id="277" r:id="rId29"/>
    <p:sldId id="287" r:id="rId30"/>
    <p:sldId id="288" r:id="rId31"/>
    <p:sldId id="290" r:id="rId32"/>
    <p:sldId id="314" r:id="rId33"/>
    <p:sldId id="289" r:id="rId34"/>
    <p:sldId id="296" r:id="rId35"/>
    <p:sldId id="291" r:id="rId36"/>
    <p:sldId id="298" r:id="rId37"/>
    <p:sldId id="260" r:id="rId38"/>
    <p:sldId id="300" r:id="rId39"/>
    <p:sldId id="302" r:id="rId40"/>
    <p:sldId id="304" r:id="rId41"/>
    <p:sldId id="305" r:id="rId42"/>
    <p:sldId id="311" r:id="rId43"/>
    <p:sldId id="313" r:id="rId44"/>
  </p:sldIdLst>
  <p:sldSz cx="9144000" cy="6858000" type="screen4x3"/>
  <p:notesSz cx="6858000" cy="90773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99FF"/>
    <a:srgbClr val="FF99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78136" autoAdjust="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69B3B5E-D58F-466A-A9A4-BC74C86F5F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F270F1B-9F67-421A-9C02-8C2BF27D15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F1766-5749-43C4-97D6-B2B93C5A4D0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8D66D-77F5-44BD-A538-621D087D1CE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Axial</a:t>
            </a:r>
            <a:r>
              <a:rPr lang="zh-TW" altLang="en-US" smtClean="0"/>
              <a:t>：</a:t>
            </a:r>
            <a:r>
              <a:rPr lang="en-US" altLang="zh-TW" smtClean="0"/>
              <a:t>the long axis of the part</a:t>
            </a:r>
          </a:p>
          <a:p>
            <a:pPr eaLnBrk="1" hangingPunct="1"/>
            <a:r>
              <a:rPr lang="en-US" altLang="zh-TW" smtClean="0"/>
              <a:t>Special application (AP/PA axial)</a:t>
            </a:r>
            <a:r>
              <a:rPr lang="zh-TW" altLang="en-US" smtClean="0"/>
              <a:t>：</a:t>
            </a:r>
            <a:r>
              <a:rPr lang="en-US" altLang="zh-TW" smtClean="0"/>
              <a:t>describe any angle of CR more than 10 degrees along the long axis of the body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5AB96-BD47-42E2-8F3D-172C2C0A280C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AD76E-4604-44B5-BB37-4B55533DE81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SMV</a:t>
            </a:r>
            <a:r>
              <a:rPr lang="zh-TW" altLang="en-US" smtClean="0"/>
              <a:t>：</a:t>
            </a:r>
            <a:r>
              <a:rPr lang="en-US" altLang="zh-TW" smtClean="0"/>
              <a:t>IOML</a:t>
            </a:r>
            <a:r>
              <a:rPr lang="zh-TW" altLang="en-US" smtClean="0"/>
              <a:t>平行</a:t>
            </a:r>
            <a:r>
              <a:rPr lang="en-US" altLang="zh-TW" smtClean="0"/>
              <a:t>FILM</a:t>
            </a:r>
            <a:r>
              <a:rPr lang="zh-TW" altLang="en-US" smtClean="0"/>
              <a:t>。</a:t>
            </a:r>
            <a:r>
              <a:rPr lang="en-US" altLang="zh-TW" smtClean="0"/>
              <a:t>CR</a:t>
            </a:r>
            <a:r>
              <a:rPr lang="zh-TW" altLang="en-US" smtClean="0"/>
              <a:t>從兩個</a:t>
            </a:r>
            <a:r>
              <a:rPr lang="en-US" altLang="zh-TW" smtClean="0"/>
              <a:t>zygomatic arch</a:t>
            </a:r>
            <a:r>
              <a:rPr lang="zh-TW" altLang="en-US" smtClean="0"/>
              <a:t>中射入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71F23-18AD-4A06-A3F0-CF658E7848A9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05654-78B4-4AF8-943A-B28C56C99CA9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F2888-DEB5-4ED2-8E66-3BF1337A5D20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6F1A0-8FED-4BB3-8A9D-108768116534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133E7-62F3-452E-A8C5-64F6D5E17F20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E04C2-5794-49C6-AF0A-27B30993F021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81DE3-6CAF-42B9-9F51-89205E1EE5BB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33CC"/>
                </a:solidFill>
              </a:rPr>
              <a:t>Exam</a:t>
            </a:r>
            <a:r>
              <a:rPr lang="zh-TW" altLang="en-US" b="1" smtClean="0">
                <a:solidFill>
                  <a:srgbClr val="0033CC"/>
                </a:solidFill>
              </a:rPr>
              <a:t>：</a:t>
            </a:r>
            <a:r>
              <a:rPr lang="en-US" altLang="zh-TW" b="1" smtClean="0">
                <a:solidFill>
                  <a:srgbClr val="0033CC"/>
                </a:solidFill>
              </a:rPr>
              <a:t>forearm lateral</a:t>
            </a:r>
          </a:p>
          <a:p>
            <a:pPr eaLnBrk="1" hangingPunct="1"/>
            <a:r>
              <a:rPr lang="en-US" altLang="zh-TW" smtClean="0"/>
              <a:t>structure</a:t>
            </a:r>
            <a:r>
              <a:rPr lang="zh-TW" altLang="en-US" smtClean="0"/>
              <a:t>：</a:t>
            </a:r>
            <a:r>
              <a:rPr lang="en-US" altLang="zh-TW" smtClean="0"/>
              <a:t>entire radius</a:t>
            </a:r>
            <a:r>
              <a:rPr lang="zh-TW" altLang="en-US" smtClean="0"/>
              <a:t>、</a:t>
            </a:r>
            <a:r>
              <a:rPr lang="en-US" altLang="zh-TW" smtClean="0"/>
              <a:t>ulna</a:t>
            </a:r>
            <a:r>
              <a:rPr lang="zh-TW" altLang="en-US" smtClean="0"/>
              <a:t>、</a:t>
            </a:r>
            <a:r>
              <a:rPr lang="en-US" altLang="zh-TW" smtClean="0"/>
              <a:t>proximal row of carpals</a:t>
            </a:r>
            <a:r>
              <a:rPr lang="zh-TW" altLang="en-US" smtClean="0"/>
              <a:t>、</a:t>
            </a:r>
            <a:r>
              <a:rPr lang="en-US" altLang="zh-TW" smtClean="0"/>
              <a:t>elbow</a:t>
            </a:r>
            <a:r>
              <a:rPr lang="zh-TW" altLang="en-US" smtClean="0"/>
              <a:t>、</a:t>
            </a:r>
            <a:r>
              <a:rPr lang="en-US" altLang="zh-TW" smtClean="0"/>
              <a:t>distal end of humerus</a:t>
            </a:r>
            <a:r>
              <a:rPr lang="zh-TW" altLang="en-US" smtClean="0"/>
              <a:t>、</a:t>
            </a:r>
            <a:r>
              <a:rPr lang="en-US" altLang="zh-TW" smtClean="0"/>
              <a:t>soft tissue</a:t>
            </a:r>
            <a:r>
              <a:rPr lang="zh-TW" altLang="en-US" smtClean="0"/>
              <a:t>、</a:t>
            </a:r>
            <a:r>
              <a:rPr lang="en-US" altLang="zh-TW" smtClean="0"/>
              <a:t>elbow joint</a:t>
            </a:r>
          </a:p>
          <a:p>
            <a:pPr eaLnBrk="1" hangingPunct="1"/>
            <a:r>
              <a:rPr lang="en-US" altLang="zh-TW" smtClean="0"/>
              <a:t>position</a:t>
            </a:r>
            <a:r>
              <a:rPr lang="zh-TW" altLang="en-US" smtClean="0"/>
              <a:t>：</a:t>
            </a:r>
            <a:r>
              <a:rPr lang="en-US" altLang="zh-TW" smtClean="0"/>
              <a:t>1.long axis of the forearm aligned with long axis of IR </a:t>
            </a:r>
            <a:r>
              <a:rPr lang="zh-TW" altLang="en-US" smtClean="0"/>
              <a:t>。</a:t>
            </a:r>
            <a:r>
              <a:rPr lang="en-US" altLang="zh-TW" smtClean="0"/>
              <a:t>2.elbow flexed 90</a:t>
            </a:r>
            <a:r>
              <a:rPr lang="zh-TW" altLang="en-US" smtClean="0"/>
              <a:t>。</a:t>
            </a:r>
            <a:r>
              <a:rPr lang="en-US" altLang="zh-TW" smtClean="0"/>
              <a:t>3.no rotation …….</a:t>
            </a:r>
          </a:p>
          <a:p>
            <a:pPr eaLnBrk="1" hangingPunct="1"/>
            <a:r>
              <a:rPr lang="en-US" altLang="zh-TW" smtClean="0"/>
              <a:t>collimator</a:t>
            </a:r>
            <a:r>
              <a:rPr lang="zh-TW" altLang="en-US" smtClean="0"/>
              <a:t>：</a:t>
            </a:r>
            <a:r>
              <a:rPr lang="en-US" altLang="zh-TW" smtClean="0"/>
              <a:t>borders visible at skin margins and both ends included </a:t>
            </a:r>
            <a:r>
              <a:rPr lang="zh-TW" altLang="en-US" smtClean="0"/>
              <a:t>，</a:t>
            </a:r>
            <a:r>
              <a:rPr lang="en-US" altLang="zh-TW" smtClean="0"/>
              <a:t>CR to midpoint of radius and ulna</a:t>
            </a:r>
          </a:p>
          <a:p>
            <a:pPr eaLnBrk="1" hangingPunct="1"/>
            <a:r>
              <a:rPr lang="en-US" altLang="zh-TW" smtClean="0"/>
              <a:t>exposure</a:t>
            </a:r>
            <a:r>
              <a:rPr lang="zh-TW" altLang="en-US" smtClean="0"/>
              <a:t>：</a:t>
            </a:r>
            <a:r>
              <a:rPr lang="en-US" altLang="zh-TW" smtClean="0"/>
              <a:t>no rotation and optimum density (bony trabecular</a:t>
            </a:r>
            <a:r>
              <a:rPr lang="zh-TW" altLang="en-US" smtClean="0"/>
              <a:t>、</a:t>
            </a:r>
            <a:r>
              <a:rPr lang="en-US" altLang="zh-TW" smtClean="0"/>
              <a:t>sharp cortical margin….)</a:t>
            </a:r>
          </a:p>
          <a:p>
            <a:pPr eaLnBrk="1" hangingPunct="1"/>
            <a:r>
              <a:rPr lang="en-US" altLang="zh-TW" smtClean="0"/>
              <a:t>marker</a:t>
            </a:r>
            <a:r>
              <a:rPr lang="zh-TW" altLang="en-US" smtClean="0"/>
              <a:t>：</a:t>
            </a:r>
            <a:r>
              <a:rPr lang="en-US" altLang="zh-TW" smtClean="0"/>
              <a:t>always be included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4BC97-79F8-45BC-944E-201832699D08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1.X</a:t>
            </a:r>
            <a:r>
              <a:rPr lang="zh-TW" altLang="en-US" smtClean="0"/>
              <a:t>光照片</a:t>
            </a:r>
          </a:p>
          <a:p>
            <a:pPr eaLnBrk="1" hangingPunct="1"/>
            <a:r>
              <a:rPr lang="en-US" altLang="zh-TW" smtClean="0"/>
              <a:t>2.X</a:t>
            </a:r>
            <a:r>
              <a:rPr lang="zh-TW" altLang="en-US" smtClean="0"/>
              <a:t>光照像術</a:t>
            </a:r>
          </a:p>
          <a:p>
            <a:pPr eaLnBrk="1" hangingPunct="1"/>
            <a:r>
              <a:rPr lang="en-US" altLang="zh-TW" smtClean="0"/>
              <a:t>3.Interchangably</a:t>
            </a:r>
            <a:r>
              <a:rPr lang="zh-TW" altLang="en-US" smtClean="0"/>
              <a:t>，</a:t>
            </a:r>
            <a:r>
              <a:rPr lang="en-US" altLang="zh-TW" smtClean="0"/>
              <a:t>radiograph</a:t>
            </a:r>
            <a:r>
              <a:rPr lang="zh-TW" altLang="en-US" smtClean="0"/>
              <a:t>又特指已經曝光過有影像的</a:t>
            </a:r>
            <a:r>
              <a:rPr lang="en-US" altLang="zh-TW" smtClean="0"/>
              <a:t>x</a:t>
            </a:r>
            <a:r>
              <a:rPr lang="zh-TW" altLang="en-US" smtClean="0"/>
              <a:t>光片</a:t>
            </a:r>
          </a:p>
          <a:p>
            <a:pPr eaLnBrk="1" hangingPunct="1"/>
            <a:r>
              <a:rPr lang="en-US" altLang="zh-TW" smtClean="0"/>
              <a:t>4.</a:t>
            </a:r>
            <a:r>
              <a:rPr lang="zh-TW" altLang="en-US" smtClean="0"/>
              <a:t>以各種形式存在可以被觀看、儲存、複製的</a:t>
            </a:r>
            <a:r>
              <a:rPr lang="en-US" altLang="zh-TW" smtClean="0"/>
              <a:t>x</a:t>
            </a:r>
            <a:r>
              <a:rPr lang="zh-TW" altLang="en-US" smtClean="0"/>
              <a:t>光影像</a:t>
            </a:r>
            <a:r>
              <a:rPr lang="en-US" altLang="zh-TW" smtClean="0"/>
              <a:t>(</a:t>
            </a:r>
            <a:r>
              <a:rPr lang="zh-TW" altLang="en-US" smtClean="0"/>
              <a:t>包含數位式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en-US" altLang="zh-TW" smtClean="0"/>
              <a:t>5.</a:t>
            </a:r>
            <a:r>
              <a:rPr lang="zh-TW" altLang="en-US" smtClean="0"/>
              <a:t>包含</a:t>
            </a:r>
            <a:r>
              <a:rPr lang="en-US" altLang="zh-TW" smtClean="0"/>
              <a:t>center ray</a:t>
            </a:r>
            <a:r>
              <a:rPr lang="zh-TW" altLang="en-US" smtClean="0"/>
              <a:t>、</a:t>
            </a:r>
            <a:r>
              <a:rPr lang="en-US" altLang="zh-TW" smtClean="0"/>
              <a:t>radiation protection</a:t>
            </a:r>
            <a:r>
              <a:rPr lang="zh-TW" altLang="en-US" smtClean="0"/>
              <a:t>、</a:t>
            </a:r>
            <a:r>
              <a:rPr lang="en-US" altLang="zh-TW" smtClean="0"/>
              <a:t>exposure factor</a:t>
            </a:r>
            <a:r>
              <a:rPr lang="zh-TW" altLang="en-US" smtClean="0"/>
              <a:t>、</a:t>
            </a:r>
            <a:r>
              <a:rPr lang="en-US" altLang="zh-TW" smtClean="0"/>
              <a:t>instruction of the p’t</a:t>
            </a:r>
            <a:r>
              <a:rPr lang="zh-TW" altLang="en-US" smtClean="0"/>
              <a:t>、</a:t>
            </a:r>
            <a:r>
              <a:rPr lang="en-US" altLang="zh-TW" smtClean="0"/>
              <a:t>processing</a:t>
            </a:r>
          </a:p>
          <a:p>
            <a:pPr eaLnBrk="1" hangingPunct="1"/>
            <a:r>
              <a:rPr lang="en-US" altLang="zh-TW" smtClean="0"/>
              <a:t>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5B091-A94B-4445-8378-F276BCF672E4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72EFF-57A6-45A9-A22C-6767B174000C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A9AAB-01B6-4EEC-935B-55B91674ACB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57269-EC7F-484B-AE06-3E3C65B6A75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Low or high contrast is not necessarily good or bad by itself</a:t>
            </a:r>
          </a:p>
          <a:p>
            <a:pPr eaLnBrk="1" hangingPunct="1"/>
            <a:r>
              <a:rPr lang="en-US" altLang="zh-TW" smtClean="0"/>
              <a:t>High contrast (low kVp 50 mAs 800) is good for sternum (bone) </a:t>
            </a:r>
          </a:p>
          <a:p>
            <a:pPr eaLnBrk="1" hangingPunct="1"/>
            <a:r>
              <a:rPr lang="en-US" altLang="zh-TW" smtClean="0"/>
              <a:t>Low contrast (high kVp 110 mAs 10) is good for CXR (lung markings)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33D76-4D7F-4DCD-A68A-933651BA6090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66879-D5D6-4C6C-AF13-C4FC6F2D5AC6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6F0CA-59CD-43DC-8E70-AF8F501A502C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C9EF8-326A-4DE1-AB76-54C562AA13BA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D5869-6C04-43B0-B662-4E184FC3E681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E264E-E2F3-4BE8-850B-9EB139A5C962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PBL</a:t>
            </a:r>
          </a:p>
          <a:p>
            <a:pPr eaLnBrk="1" hangingPunct="1"/>
            <a:r>
              <a:rPr lang="en-US" altLang="zh-TW" smtClean="0"/>
              <a:t>1974~1993 in U.S. and Canada , all x-ray equipment are required to include PBL (for radiation protection)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537A1-E197-4EFD-9E35-D9F2A91B7E08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Imaginary planes</a:t>
            </a:r>
          </a:p>
          <a:p>
            <a:pPr eaLnBrk="1" hangingPunct="1"/>
            <a:r>
              <a:rPr lang="en-US" altLang="zh-TW" smtClean="0"/>
              <a:t>Oblique plane</a:t>
            </a:r>
            <a:r>
              <a:rPr lang="zh-TW" altLang="en-US" smtClean="0"/>
              <a:t>：</a:t>
            </a:r>
            <a:r>
              <a:rPr lang="en-US" altLang="zh-TW" smtClean="0"/>
              <a:t>not parallel to S</a:t>
            </a:r>
            <a:r>
              <a:rPr lang="zh-TW" altLang="en-US" smtClean="0"/>
              <a:t>、</a:t>
            </a:r>
            <a:r>
              <a:rPr lang="en-US" altLang="zh-TW" smtClean="0"/>
              <a:t>C</a:t>
            </a:r>
            <a:r>
              <a:rPr lang="zh-TW" altLang="en-US" smtClean="0"/>
              <a:t>、</a:t>
            </a:r>
            <a:r>
              <a:rPr lang="en-US" altLang="zh-TW" smtClean="0"/>
              <a:t>H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E2500-D61E-4C7E-A50C-58E1A2B92FD7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Step2 is not needed when AEC is used</a:t>
            </a:r>
          </a:p>
          <a:p>
            <a:pPr eaLnBrk="1" hangingPunct="1"/>
            <a:r>
              <a:rPr lang="en-US" altLang="zh-TW" smtClean="0"/>
              <a:t>Step4</a:t>
            </a:r>
            <a:r>
              <a:rPr lang="zh-TW" altLang="en-US" smtClean="0"/>
              <a:t>：</a:t>
            </a:r>
            <a:r>
              <a:rPr lang="en-US" altLang="zh-TW" smtClean="0"/>
              <a:t>after part has centered to the CR</a:t>
            </a:r>
            <a:r>
              <a:rPr lang="zh-TW" altLang="en-US" smtClean="0"/>
              <a:t>，</a:t>
            </a:r>
            <a:r>
              <a:rPr lang="en-US" altLang="zh-TW" smtClean="0"/>
              <a:t>the IR is also centered to the CR (floating type tabletop)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8028D-56B9-41EC-9663-EF9BA5C6DE7A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CR</a:t>
            </a:r>
            <a:r>
              <a:rPr lang="zh-TW" altLang="en-US" smtClean="0"/>
              <a:t>並沒有使用</a:t>
            </a:r>
            <a:r>
              <a:rPr lang="en-US" altLang="zh-TW" smtClean="0"/>
              <a:t>AEC</a:t>
            </a:r>
            <a:r>
              <a:rPr lang="zh-TW" altLang="en-US" smtClean="0"/>
              <a:t>，所以</a:t>
            </a:r>
            <a:r>
              <a:rPr lang="en-US" altLang="zh-TW" smtClean="0"/>
              <a:t>kVp</a:t>
            </a:r>
            <a:r>
              <a:rPr lang="zh-TW" altLang="zh-TW" smtClean="0"/>
              <a:t>、</a:t>
            </a:r>
            <a:r>
              <a:rPr lang="en-US" altLang="zh-TW" smtClean="0"/>
              <a:t>mA</a:t>
            </a:r>
            <a:r>
              <a:rPr lang="zh-TW" altLang="zh-TW" smtClean="0"/>
              <a:t>、</a:t>
            </a:r>
            <a:r>
              <a:rPr lang="en-US" altLang="zh-TW" smtClean="0"/>
              <a:t>s</a:t>
            </a:r>
            <a:r>
              <a:rPr lang="zh-TW" altLang="en-US" smtClean="0"/>
              <a:t>都是必須要手動設定。但是在</a:t>
            </a:r>
            <a:r>
              <a:rPr lang="en-US" altLang="zh-TW" smtClean="0"/>
              <a:t>CR</a:t>
            </a:r>
            <a:r>
              <a:rPr lang="zh-TW" altLang="en-US" smtClean="0"/>
              <a:t>的</a:t>
            </a:r>
            <a:r>
              <a:rPr lang="en-US" altLang="zh-TW" smtClean="0"/>
              <a:t>cassette</a:t>
            </a:r>
            <a:r>
              <a:rPr lang="zh-TW" altLang="en-US" smtClean="0"/>
              <a:t>中央位置有</a:t>
            </a:r>
            <a:r>
              <a:rPr lang="en-US" altLang="zh-TW" smtClean="0"/>
              <a:t>sensor</a:t>
            </a:r>
            <a:r>
              <a:rPr lang="zh-TW" altLang="en-US" smtClean="0"/>
              <a:t>，可以針對通過</a:t>
            </a:r>
            <a:r>
              <a:rPr lang="en-US" altLang="zh-TW" smtClean="0"/>
              <a:t>film</a:t>
            </a:r>
            <a:r>
              <a:rPr lang="zh-TW" altLang="en-US" smtClean="0"/>
              <a:t>的</a:t>
            </a:r>
            <a:r>
              <a:rPr lang="en-US" altLang="zh-TW" smtClean="0"/>
              <a:t>x-ray</a:t>
            </a:r>
            <a:r>
              <a:rPr lang="zh-TW" altLang="en-US" smtClean="0"/>
              <a:t>做出特性曲線，利用影像處理的技術將影像最佳化，當然如果一開始的條件即非常的不恰當，並沒有辦法透過這樣的方式得到好的影像品質。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FFE8C-BCE3-4832-A121-7CD9203A1329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altLang="zh-TW" smtClean="0"/>
              <a:t>QA</a:t>
            </a:r>
            <a:r>
              <a:rPr kumimoji="0" lang="zh-TW" altLang="en-US" smtClean="0"/>
              <a:t>時直接把品管時測量</a:t>
            </a:r>
            <a:r>
              <a:rPr kumimoji="0" lang="en-US" altLang="zh-TW" smtClean="0"/>
              <a:t>MD</a:t>
            </a:r>
            <a:r>
              <a:rPr kumimoji="0" lang="zh-TW" altLang="en-US" smtClean="0"/>
              <a:t>、</a:t>
            </a:r>
            <a:r>
              <a:rPr kumimoji="0" lang="en-US" altLang="zh-TW" smtClean="0"/>
              <a:t>LD</a:t>
            </a:r>
            <a:r>
              <a:rPr kumimoji="0" lang="zh-TW" altLang="en-US" smtClean="0"/>
              <a:t>、</a:t>
            </a:r>
            <a:r>
              <a:rPr kumimoji="0" lang="en-US" altLang="zh-TW" smtClean="0"/>
              <a:t>HD</a:t>
            </a:r>
            <a:r>
              <a:rPr kumimoji="0" lang="zh-TW" altLang="en-US" smtClean="0"/>
              <a:t>的</a:t>
            </a:r>
            <a:r>
              <a:rPr kumimoji="0" lang="en-US" altLang="zh-TW" smtClean="0"/>
              <a:t>OD</a:t>
            </a:r>
            <a:r>
              <a:rPr kumimoji="0" lang="zh-TW" altLang="en-US" smtClean="0"/>
              <a:t>值直接與</a:t>
            </a:r>
            <a:r>
              <a:rPr kumimoji="0" lang="en-US" altLang="zh-TW" smtClean="0"/>
              <a:t>base line</a:t>
            </a:r>
            <a:r>
              <a:rPr kumimoji="0" lang="zh-TW" altLang="en-US" smtClean="0"/>
              <a:t>的相對階數</a:t>
            </a:r>
            <a:r>
              <a:rPr kumimoji="0" lang="en-US" altLang="zh-TW" smtClean="0"/>
              <a:t>OD</a:t>
            </a:r>
            <a:r>
              <a:rPr kumimoji="0" lang="zh-TW" altLang="en-US" smtClean="0"/>
              <a:t>值相減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FB58D-0B7F-4671-87B5-04A937BE6C0D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F9843-9DFC-40D3-BBE0-31F66BEDA48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FA9A0-BAFE-4DB7-AE4F-B38199AA74B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F8A1F-DA32-44CE-A4EF-EC9A0DE4C7F2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Used in radiography </a:t>
            </a:r>
            <a:r>
              <a:rPr lang="zh-TW" altLang="en-US" smtClean="0"/>
              <a:t>， </a:t>
            </a:r>
            <a:r>
              <a:rPr lang="en-US" altLang="zh-TW" smtClean="0"/>
              <a:t>refer to a specific body position described by the body part closest to the film (oblique and lateral) or by the surface on which the p’t is lying (decubitus) 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0A119-01D3-4321-BA53-3477762C4062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Recumbent</a:t>
            </a:r>
            <a:r>
              <a:rPr lang="zh-TW" altLang="en-US" smtClean="0"/>
              <a:t>就可能</a:t>
            </a:r>
            <a:r>
              <a:rPr lang="en-US" altLang="zh-TW" smtClean="0"/>
              <a:t>table</a:t>
            </a:r>
            <a:r>
              <a:rPr lang="zh-TW" altLang="en-US" smtClean="0"/>
              <a:t>有角度，</a:t>
            </a:r>
            <a:r>
              <a:rPr lang="en-US" altLang="zh-TW" smtClean="0"/>
              <a:t>CR</a:t>
            </a:r>
            <a:r>
              <a:rPr lang="zh-TW" altLang="en-US" smtClean="0"/>
              <a:t>也有角度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32516-C5B0-43B7-AE38-3B783BFFC22C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51ABF6-39AE-4301-936B-8D8F74551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3620-06D9-49F9-8722-1B1A0F51E3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D820-6B21-41C6-BDC2-EB25C1C94D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3652-5987-4F54-B714-E4B0B699E7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4F37-85C0-490A-ACF8-8C3A695020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8BC9-8D23-444E-BB13-74F325B9EF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3FC5-CE9B-40DD-A1B2-BFF3253C25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4FC3-CD43-4243-B71D-F4B8BD501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3202-490C-4B36-9DC4-4632F7A53E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9A8A-4862-4BD9-AC06-FBC7CD5BD8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0F3F-B80A-4330-B7C1-E9CCE28EBC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097FB578-61F1-43CC-838C-E035E5062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75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75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75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75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1075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75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1075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75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dirty="0" smtClean="0">
                <a:solidFill>
                  <a:schemeClr val="hlink"/>
                </a:solidFill>
              </a:rPr>
              <a:t>Introduction of Radiographic Technology</a:t>
            </a:r>
            <a:r>
              <a:rPr lang="en-US" altLang="zh-TW" sz="5400" dirty="0" smtClean="0"/>
              <a:t>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908175" y="3429000"/>
            <a:ext cx="64817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buFont typeface="Wingdings" pitchFamily="2" charset="2"/>
              <a:buAutoNum type="romanUcPeriod"/>
            </a:pPr>
            <a:r>
              <a:rPr lang="en-US" altLang="zh-TW" sz="3600" b="1">
                <a:latin typeface="Arial" charset="0"/>
              </a:rPr>
              <a:t>Radiographic Terminology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altLang="zh-TW" sz="3600" b="1">
                <a:latin typeface="Arial" charset="0"/>
              </a:rPr>
              <a:t>Basic Imaging Principles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altLang="zh-TW" sz="3600" b="1">
                <a:latin typeface="Arial" charset="0"/>
              </a:rPr>
              <a:t>Positioning Principles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altLang="zh-TW" sz="3600" b="1">
                <a:latin typeface="Arial" charset="0"/>
              </a:rPr>
              <a:t>Digital Imaging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Additional </a:t>
            </a:r>
            <a:r>
              <a:rPr lang="en-US" altLang="zh-TW" smtClean="0">
                <a:solidFill>
                  <a:schemeClr val="hlink"/>
                </a:solidFill>
              </a:rPr>
              <a:t>Special Use Projection</a:t>
            </a:r>
            <a:r>
              <a:rPr lang="en-US" altLang="zh-TW" smtClean="0"/>
              <a:t> Terms</a:t>
            </a:r>
          </a:p>
          <a:p>
            <a:pPr lvl="1" eaLnBrk="1" hangingPunct="1">
              <a:defRPr/>
            </a:pPr>
            <a:r>
              <a:rPr lang="en-US" altLang="zh-TW" smtClean="0"/>
              <a:t>Axial </a:t>
            </a:r>
          </a:p>
          <a:p>
            <a:pPr lvl="2" eaLnBrk="1" hangingPunct="1">
              <a:defRPr/>
            </a:pPr>
            <a:r>
              <a:rPr lang="en-US" altLang="zh-TW" smtClean="0"/>
              <a:t>Superoinferior axial</a:t>
            </a:r>
          </a:p>
          <a:p>
            <a:pPr lvl="2" eaLnBrk="1" hangingPunct="1">
              <a:defRPr/>
            </a:pPr>
            <a:r>
              <a:rPr lang="en-US" altLang="zh-TW" smtClean="0"/>
              <a:t>Inferosuperior axial</a:t>
            </a:r>
          </a:p>
          <a:p>
            <a:pPr lvl="2" eaLnBrk="1" hangingPunct="1">
              <a:defRPr/>
            </a:pPr>
            <a:r>
              <a:rPr lang="en-US" altLang="zh-TW" smtClean="0"/>
              <a:t>AP/PA axial</a:t>
            </a:r>
          </a:p>
        </p:txBody>
      </p:sp>
      <p:pic>
        <p:nvPicPr>
          <p:cNvPr id="12292" name="Picture 4" descr="1-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349500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-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4441825"/>
            <a:ext cx="2447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1-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4508500"/>
            <a:ext cx="33369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smtClean="0"/>
              <a:t>Tangential</a:t>
            </a:r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AP axial (Lordotic)</a:t>
            </a:r>
          </a:p>
          <a:p>
            <a:pPr lvl="1" eaLnBrk="1" hangingPunct="1">
              <a:defRPr/>
            </a:pPr>
            <a:r>
              <a:rPr lang="en-US" altLang="zh-TW" smtClean="0"/>
              <a:t>Transthoracic lateral</a:t>
            </a:r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</p:txBody>
      </p:sp>
      <p:pic>
        <p:nvPicPr>
          <p:cNvPr id="13316" name="Picture 4" descr="1-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2205038"/>
            <a:ext cx="1573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1-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2205038"/>
            <a:ext cx="1381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1-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205038"/>
            <a:ext cx="1828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1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538" y="4292600"/>
            <a:ext cx="35718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smtClean="0"/>
              <a:t>Dorsoplantar / Plantodorsal</a:t>
            </a:r>
          </a:p>
          <a:p>
            <a:pPr lvl="1" eaLnBrk="1" hangingPunct="1">
              <a:defRPr/>
            </a:pPr>
            <a:r>
              <a:rPr lang="en-US" altLang="zh-TW" smtClean="0"/>
              <a:t>Parietoacnthial / Acanthioparietal</a:t>
            </a:r>
          </a:p>
          <a:p>
            <a:pPr lvl="1" eaLnBrk="1" hangingPunct="1">
              <a:defRPr/>
            </a:pPr>
            <a:r>
              <a:rPr lang="en-US" altLang="zh-TW" smtClean="0"/>
              <a:t>Submentovertex /Verticosubmental</a:t>
            </a:r>
          </a:p>
        </p:txBody>
      </p:sp>
      <p:pic>
        <p:nvPicPr>
          <p:cNvPr id="14340" name="Picture 4" descr="1-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89363"/>
            <a:ext cx="24479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-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1700213"/>
            <a:ext cx="16367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1-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7050" y="3933825"/>
            <a:ext cx="19446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1-7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3789363"/>
            <a:ext cx="1593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1-7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789363"/>
            <a:ext cx="201136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Relationship Terms</a:t>
            </a:r>
          </a:p>
          <a:p>
            <a:pPr lvl="1" eaLnBrk="1" hangingPunct="1">
              <a:defRPr/>
            </a:pPr>
            <a:r>
              <a:rPr lang="en-US" altLang="zh-TW" smtClean="0"/>
              <a:t>Meidal vs. Lateral</a:t>
            </a:r>
          </a:p>
          <a:p>
            <a:pPr lvl="1" eaLnBrk="1" hangingPunct="1">
              <a:defRPr/>
            </a:pPr>
            <a:r>
              <a:rPr lang="en-US" altLang="zh-TW" smtClean="0"/>
              <a:t>Proximal vs. Distal</a:t>
            </a:r>
          </a:p>
          <a:p>
            <a:pPr lvl="1" eaLnBrk="1" hangingPunct="1">
              <a:defRPr/>
            </a:pPr>
            <a:r>
              <a:rPr lang="en-US" altLang="zh-TW" smtClean="0"/>
              <a:t>Cephalad vs.Caudad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altLang="zh-TW" smtClean="0"/>
          </a:p>
        </p:txBody>
      </p:sp>
      <p:pic>
        <p:nvPicPr>
          <p:cNvPr id="15364" name="Picture 5" descr="1-79,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060575"/>
            <a:ext cx="3168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1-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941888"/>
            <a:ext cx="25923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1-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933825"/>
            <a:ext cx="2470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TW" smtClean="0"/>
              <a:t>Terms Related to Movements</a:t>
            </a:r>
          </a:p>
          <a:p>
            <a:pPr lvl="1" eaLnBrk="1" hangingPunct="1">
              <a:defRPr/>
            </a:pPr>
            <a:r>
              <a:rPr kumimoji="0" lang="en-US" altLang="zh-TW" smtClean="0"/>
              <a:t>Flexion/Extension/Hyperextension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Ulnar deviation/Radial deviation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Dorsiflexion/Plantar flexion of foot</a:t>
            </a:r>
          </a:p>
        </p:txBody>
      </p:sp>
      <p:pic>
        <p:nvPicPr>
          <p:cNvPr id="16388" name="Picture 4" descr="1-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5384800"/>
            <a:ext cx="28098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-88"/>
          <p:cNvPicPr>
            <a:picLocks noChangeAspect="1" noChangeArrowheads="1"/>
          </p:cNvPicPr>
          <p:nvPr/>
        </p:nvPicPr>
        <p:blipFill>
          <a:blip r:embed="rId4" cstate="email"/>
          <a:srcRect l="-2212" r="-346"/>
          <a:stretch>
            <a:fillRect/>
          </a:stretch>
        </p:blipFill>
        <p:spPr bwMode="auto">
          <a:xfrm>
            <a:off x="3276600" y="5494338"/>
            <a:ext cx="216217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-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3789363"/>
            <a:ext cx="30591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1-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2924175"/>
            <a:ext cx="25574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1-9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4941888"/>
            <a:ext cx="1727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TW" smtClean="0"/>
              <a:t>Terms Related to Movements</a:t>
            </a:r>
          </a:p>
          <a:p>
            <a:pPr lvl="1" eaLnBrk="1" hangingPunct="1">
              <a:defRPr/>
            </a:pPr>
            <a:r>
              <a:rPr kumimoji="0" lang="en-US" altLang="zh-TW" smtClean="0"/>
              <a:t>Eversion (Valgus)/Inversion(Varus)</a:t>
            </a:r>
          </a:p>
          <a:p>
            <a:pPr lvl="1" eaLnBrk="1" hangingPunct="1">
              <a:defRPr/>
            </a:pPr>
            <a:r>
              <a:rPr kumimoji="0" lang="en-US" altLang="zh-TW" smtClean="0"/>
              <a:t>Medial /Lateral Rotation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altLang="zh-TW" smtClean="0"/>
          </a:p>
        </p:txBody>
      </p:sp>
      <p:pic>
        <p:nvPicPr>
          <p:cNvPr id="17412" name="Picture 4" descr="1-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716338"/>
            <a:ext cx="1762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-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716338"/>
            <a:ext cx="2551113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-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3716338"/>
            <a:ext cx="1439863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TW" smtClean="0"/>
              <a:t>Terms Related to Movements</a:t>
            </a:r>
          </a:p>
          <a:p>
            <a:pPr lvl="1" eaLnBrk="1" hangingPunct="1">
              <a:defRPr/>
            </a:pPr>
            <a:r>
              <a:rPr kumimoji="0" lang="en-US" altLang="zh-TW" smtClean="0"/>
              <a:t>Abduction/Adduction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Supination/Pronation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Protraction/Retration</a:t>
            </a:r>
          </a:p>
          <a:p>
            <a:pPr eaLnBrk="1" hangingPunct="1">
              <a:defRPr/>
            </a:pPr>
            <a:endParaRPr kumimoji="0" lang="en-US" altLang="zh-TW" smtClean="0"/>
          </a:p>
        </p:txBody>
      </p:sp>
      <p:pic>
        <p:nvPicPr>
          <p:cNvPr id="18436" name="Picture 4" descr="1-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933825"/>
            <a:ext cx="27368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-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2133600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1-9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4724400"/>
            <a:ext cx="3168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TW" smtClean="0"/>
              <a:t>Terms Related to Movements</a:t>
            </a:r>
          </a:p>
          <a:p>
            <a:pPr lvl="1" eaLnBrk="1" hangingPunct="1">
              <a:defRPr/>
            </a:pPr>
            <a:r>
              <a:rPr kumimoji="0" lang="en-US" altLang="zh-TW" smtClean="0"/>
              <a:t>Elevation/Depression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Circumduction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Tilt/Rotation</a:t>
            </a:r>
          </a:p>
          <a:p>
            <a:pPr lvl="1" eaLnBrk="1" hangingPunct="1">
              <a:defRPr/>
            </a:pPr>
            <a:endParaRPr kumimoji="0" lang="en-US" altLang="zh-TW" smtClean="0"/>
          </a:p>
        </p:txBody>
      </p:sp>
      <p:pic>
        <p:nvPicPr>
          <p:cNvPr id="19460" name="Picture 5" descr="1-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276475"/>
            <a:ext cx="2663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1-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681538"/>
            <a:ext cx="28797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1-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4797425"/>
            <a:ext cx="32924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1-1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149725"/>
            <a:ext cx="302418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TW" smtClean="0"/>
              <a:t>Summary of Potentially Misused Terms</a:t>
            </a:r>
          </a:p>
          <a:p>
            <a:pPr lvl="1" eaLnBrk="1" hangingPunct="1">
              <a:defRPr/>
            </a:pPr>
            <a:r>
              <a:rPr kumimoji="0" lang="en-US" altLang="zh-TW" smtClean="0"/>
              <a:t>Position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kumimoji="0" lang="en-US" altLang="zh-TW" smtClean="0"/>
              <a:t>restricted to the discussion of</a:t>
            </a:r>
            <a:r>
              <a:rPr kumimoji="0" lang="en-US" altLang="zh-TW" smtClean="0">
                <a:solidFill>
                  <a:srgbClr val="CC99FF"/>
                </a:solidFill>
              </a:rPr>
              <a:t> the patient’s physical position</a:t>
            </a:r>
            <a:r>
              <a:rPr kumimoji="0" lang="en-US" altLang="zh-TW" smtClean="0"/>
              <a:t> </a:t>
            </a:r>
          </a:p>
          <a:p>
            <a:pPr lvl="1" eaLnBrk="1" hangingPunct="1">
              <a:defRPr/>
            </a:pPr>
            <a:r>
              <a:rPr kumimoji="0" lang="en-US" altLang="zh-TW" smtClean="0"/>
              <a:t>Projection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kumimoji="0" lang="en-US" altLang="zh-TW" smtClean="0"/>
              <a:t>restricted to the discussion of</a:t>
            </a:r>
            <a:r>
              <a:rPr kumimoji="0" lang="en-US" altLang="zh-TW" smtClean="0">
                <a:solidFill>
                  <a:srgbClr val="CC99FF"/>
                </a:solidFill>
              </a:rPr>
              <a:t> the path of the central ray</a:t>
            </a:r>
            <a:endParaRPr kumimoji="0" lang="en-US" altLang="zh-TW" smtClean="0"/>
          </a:p>
          <a:p>
            <a:pPr lvl="1" eaLnBrk="1" hangingPunct="1">
              <a:defRPr/>
            </a:pPr>
            <a:r>
              <a:rPr kumimoji="0" lang="en-US" altLang="zh-TW" smtClean="0"/>
              <a:t>View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kumimoji="0" lang="en-US" altLang="zh-TW" smtClean="0"/>
              <a:t>restricted to the discussion of</a:t>
            </a:r>
            <a:r>
              <a:rPr kumimoji="0" lang="en-US" altLang="zh-TW" smtClean="0">
                <a:solidFill>
                  <a:srgbClr val="CC99FF"/>
                </a:solidFill>
              </a:rPr>
              <a:t> the a radiograph or image</a:t>
            </a:r>
            <a:endParaRPr kumimoji="0" lang="en-US" altLang="zh-TW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kumimoji="0" lang="en-US" altLang="zh-TW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Radiographic Criteria</a:t>
            </a:r>
          </a:p>
          <a:p>
            <a:pPr lvl="1" eaLnBrk="1" hangingPunct="1">
              <a:defRPr/>
            </a:pPr>
            <a:r>
              <a:rPr lang="en-US" altLang="zh-TW" smtClean="0"/>
              <a:t>Structures Show(1~6)</a:t>
            </a:r>
          </a:p>
          <a:p>
            <a:pPr lvl="1" eaLnBrk="1" hangingPunct="1">
              <a:defRPr/>
            </a:pPr>
            <a:r>
              <a:rPr lang="en-US" altLang="zh-TW" smtClean="0"/>
              <a:t>Position</a:t>
            </a:r>
          </a:p>
          <a:p>
            <a:pPr lvl="1" eaLnBrk="1" hangingPunct="1">
              <a:defRPr/>
            </a:pPr>
            <a:r>
              <a:rPr lang="en-US" altLang="zh-TW" smtClean="0"/>
              <a:t>Collimator and CR</a:t>
            </a:r>
          </a:p>
          <a:p>
            <a:pPr lvl="1" eaLnBrk="1" hangingPunct="1">
              <a:defRPr/>
            </a:pPr>
            <a:r>
              <a:rPr lang="en-US" altLang="zh-TW" smtClean="0"/>
              <a:t>Exposure Criteria</a:t>
            </a:r>
          </a:p>
          <a:p>
            <a:pPr lvl="1" eaLnBrk="1" hangingPunct="1">
              <a:defRPr/>
            </a:pPr>
            <a:r>
              <a:rPr lang="en-US" altLang="zh-TW" smtClean="0"/>
              <a:t>Image Markers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21508" name="Picture 4" descr="1-1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38797">
            <a:off x="6804025" y="1196975"/>
            <a:ext cx="16748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-1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3357563"/>
            <a:ext cx="2301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380288" y="3933825"/>
            <a:ext cx="458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092950" y="4076700"/>
            <a:ext cx="45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1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885113" y="6092825"/>
            <a:ext cx="458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5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80288" y="5876925"/>
            <a:ext cx="458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4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45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3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740650" y="4365625"/>
            <a:ext cx="45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6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7308850" y="206057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a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7380288" y="55895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7596188" y="6092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b</a:t>
            </a:r>
          </a:p>
        </p:txBody>
      </p:sp>
      <p:sp>
        <p:nvSpPr>
          <p:cNvPr id="21519" name="Oval 18"/>
          <p:cNvSpPr>
            <a:spLocks noChangeArrowheads="1"/>
          </p:cNvSpPr>
          <p:nvPr/>
        </p:nvSpPr>
        <p:spPr bwMode="auto">
          <a:xfrm>
            <a:off x="6877050" y="1773238"/>
            <a:ext cx="358775" cy="287337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I.  Radiographic Terminology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altLang="zh-TW" dirty="0" smtClean="0"/>
              <a:t>General Terms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zh-TW" dirty="0" smtClean="0"/>
              <a:t>Radiograph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zh-TW" dirty="0" smtClean="0"/>
              <a:t>Radiography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zh-TW" dirty="0" smtClean="0"/>
              <a:t>Radiograph vs. x-ray film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zh-TW" dirty="0" smtClean="0"/>
              <a:t>Radiographic images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zh-TW" dirty="0" smtClean="0"/>
              <a:t>Radiographic examination or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      procedure</a:t>
            </a:r>
          </a:p>
          <a:p>
            <a:pPr marL="990600" lvl="1" indent="-533400" eaLnBrk="1" hangingPunct="1">
              <a:buFont typeface="Wingdings" pitchFamily="2" charset="2"/>
              <a:buAutoNum type="arabicPeriod" startAt="6"/>
              <a:defRPr/>
            </a:pPr>
            <a:r>
              <a:rPr lang="en-US" altLang="zh-TW" dirty="0" smtClean="0"/>
              <a:t>Anatomic position</a:t>
            </a:r>
          </a:p>
        </p:txBody>
      </p:sp>
      <p:pic>
        <p:nvPicPr>
          <p:cNvPr id="4100" name="Picture 4" descr="1-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557338"/>
            <a:ext cx="234156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Image Markers and Patient Identification</a:t>
            </a:r>
          </a:p>
          <a:p>
            <a:pPr lvl="1" eaLnBrk="1" hangingPunct="1">
              <a:defRPr/>
            </a:pPr>
            <a:r>
              <a:rPr lang="en-US" altLang="zh-TW" smtClean="0"/>
              <a:t>Patient ID and Date</a:t>
            </a:r>
          </a:p>
          <a:p>
            <a:pPr lvl="1" eaLnBrk="1" hangingPunct="1">
              <a:defRPr/>
            </a:pPr>
            <a:r>
              <a:rPr lang="en-US" altLang="zh-TW" smtClean="0"/>
              <a:t>Anatomic side marker</a:t>
            </a:r>
          </a:p>
          <a:p>
            <a:pPr lvl="1" eaLnBrk="1" hangingPunct="1">
              <a:defRPr/>
            </a:pPr>
            <a:r>
              <a:rPr lang="en-US" altLang="zh-TW" smtClean="0"/>
              <a:t>Additional markers or Identification</a:t>
            </a:r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pic>
        <p:nvPicPr>
          <p:cNvPr id="22532" name="Picture 5" descr="1-1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789363"/>
            <a:ext cx="36147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2987675" y="3789363"/>
            <a:ext cx="1514475" cy="719137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1835150" y="4076700"/>
            <a:ext cx="792163" cy="431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22535" name="Picture 9" descr="1-1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789363"/>
            <a:ext cx="37004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5076825" y="5589588"/>
            <a:ext cx="792163" cy="431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8027988" y="4149725"/>
            <a:ext cx="792162" cy="431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mtClean="0"/>
              <a:t>Radiographic Technique and Image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/>
              <a:t>Exposure factors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kVp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mA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S (excepted when AEC is used 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/>
              <a:t>Image Quality Factors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Density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Contrast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Detail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mtClean="0"/>
              <a:t>Distortion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smtClean="0"/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mtClean="0"/>
          </a:p>
        </p:txBody>
      </p:sp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zh-TW" sz="2800" b="1" smtClean="0"/>
              <a:t>Density 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Definition</a:t>
            </a:r>
            <a:r>
              <a:rPr lang="zh-TW" altLang="en-US" sz="2400" smtClean="0"/>
              <a:t>：</a:t>
            </a:r>
            <a:r>
              <a:rPr lang="en-US" altLang="zh-TW" sz="2400" smtClean="0"/>
              <a:t>the amount of blackening of the  processed image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Controlling factor</a:t>
            </a:r>
            <a:r>
              <a:rPr lang="zh-TW" altLang="en-US" sz="2400" smtClean="0"/>
              <a:t>：</a:t>
            </a:r>
            <a:r>
              <a:rPr lang="en-US" altLang="zh-TW" sz="2400" b="1" smtClean="0"/>
              <a:t>mAs </a:t>
            </a:r>
            <a:r>
              <a:rPr lang="en-US" altLang="zh-TW" sz="2400" smtClean="0"/>
              <a:t>/ kVp / SID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Change rule </a:t>
            </a:r>
            <a:r>
              <a:rPr lang="zh-TW" altLang="en-US" sz="2400" smtClean="0"/>
              <a:t>：</a:t>
            </a:r>
            <a:r>
              <a:rPr lang="en-US" altLang="zh-TW" sz="2400" smtClean="0"/>
              <a:t>Underexposure </a:t>
            </a:r>
            <a:r>
              <a:rPr lang="en-US" altLang="zh-TW" sz="2400" smtClean="0">
                <a:sym typeface="Wingdings" pitchFamily="2" charset="2"/>
              </a:rPr>
              <a:t> Doubling mAs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>
                <a:sym typeface="Wingdings" pitchFamily="2" charset="2"/>
              </a:rPr>
              <a:t>Exception</a:t>
            </a:r>
            <a:r>
              <a:rPr lang="zh-TW" altLang="en-US" smtClean="0">
                <a:sym typeface="Wingdings" pitchFamily="2" charset="2"/>
              </a:rPr>
              <a:t>：</a:t>
            </a:r>
            <a:r>
              <a:rPr lang="en-US" altLang="zh-TW" sz="2400" smtClean="0">
                <a:sym typeface="Wingdings" pitchFamily="2" charset="2"/>
              </a:rPr>
              <a:t>DR and CR (controlled by image process technique)</a:t>
            </a:r>
            <a:endParaRPr lang="en-US" altLang="zh-TW" sz="2400" smtClean="0"/>
          </a:p>
          <a:p>
            <a:pPr lvl="1" eaLnBrk="1" hangingPunct="1">
              <a:buClr>
                <a:srgbClr val="66CCFF"/>
              </a:buClr>
              <a:buFont typeface="Wingdings" pitchFamily="2" charset="2"/>
              <a:buNone/>
              <a:defRPr/>
            </a:pPr>
            <a:endParaRPr lang="en-US" altLang="zh-TW" sz="2400" smtClean="0"/>
          </a:p>
          <a:p>
            <a:pPr lvl="2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zh-TW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24580" name="Picture 4" descr="1-1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076700"/>
            <a:ext cx="32400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-1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149725"/>
            <a:ext cx="3457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zh-TW" sz="2800" b="1" smtClean="0"/>
              <a:t>Contrast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Definition</a:t>
            </a:r>
            <a:r>
              <a:rPr lang="zh-TW" altLang="en-US" sz="2400" smtClean="0"/>
              <a:t>：</a:t>
            </a:r>
            <a:r>
              <a:rPr lang="en-US" altLang="zh-TW" sz="2400" smtClean="0"/>
              <a:t>the difference in density on adjacent areas of a radiographic image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Purpose </a:t>
            </a:r>
            <a:r>
              <a:rPr lang="zh-TW" altLang="en-US" sz="2400" smtClean="0"/>
              <a:t>：</a:t>
            </a:r>
            <a:r>
              <a:rPr lang="en-US" altLang="zh-TW" sz="2400" smtClean="0"/>
              <a:t>make the anatomic detail of a radiographic image more visible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Controlling factor</a:t>
            </a:r>
            <a:r>
              <a:rPr lang="zh-TW" altLang="en-US" sz="2400" smtClean="0"/>
              <a:t>：</a:t>
            </a:r>
            <a:r>
              <a:rPr lang="en-US" altLang="zh-TW" sz="2400" smtClean="0"/>
              <a:t>kVp</a:t>
            </a:r>
          </a:p>
          <a:p>
            <a:pPr lvl="1" eaLnBrk="1" hangingPunct="1">
              <a:buClr>
                <a:srgbClr val="66CCFF"/>
              </a:buClr>
              <a:buFont typeface="Wingdings" pitchFamily="2" charset="2"/>
              <a:buNone/>
              <a:defRPr/>
            </a:pPr>
            <a:r>
              <a:rPr lang="en-US" altLang="zh-TW" sz="2400" smtClean="0"/>
              <a:t>    (15% increase as mAs double)</a:t>
            </a:r>
          </a:p>
          <a:p>
            <a:pPr eaLnBrk="1" hangingPunct="1">
              <a:buClr>
                <a:srgbClr val="66CCFF"/>
              </a:buClr>
              <a:buFont typeface="Wingdings" pitchFamily="2" charset="2"/>
              <a:buNone/>
              <a:defRPr/>
            </a:pPr>
            <a:endParaRPr lang="en-US" altLang="zh-TW" sz="2400" smtClean="0"/>
          </a:p>
        </p:txBody>
      </p:sp>
      <p:pic>
        <p:nvPicPr>
          <p:cNvPr id="25604" name="Picture 4" descr="1-1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475038"/>
            <a:ext cx="345598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-1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289425"/>
            <a:ext cx="309721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zh-TW" sz="2800" b="1" smtClean="0"/>
              <a:t>Detail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Definition</a:t>
            </a:r>
            <a:r>
              <a:rPr lang="zh-TW" altLang="en-US" sz="2400" smtClean="0"/>
              <a:t>：</a:t>
            </a:r>
            <a:r>
              <a:rPr lang="en-US" altLang="zh-TW" sz="2400" smtClean="0"/>
              <a:t>the visible sharpness of structure on the image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z="2400" smtClean="0"/>
              <a:t>Controlling factor</a:t>
            </a:r>
          </a:p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Geometric factors  : focal spot size/SID/OID</a:t>
            </a:r>
          </a:p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Film/Screen Speed</a:t>
            </a:r>
          </a:p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Motion</a:t>
            </a:r>
            <a:endParaRPr lang="en-US" altLang="zh-TW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smtClean="0"/>
          </a:p>
        </p:txBody>
      </p:sp>
      <p:pic>
        <p:nvPicPr>
          <p:cNvPr id="26628" name="Picture 4" descr="1-1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429000"/>
            <a:ext cx="290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-1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3790950"/>
            <a:ext cx="242728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zh-TW" sz="2800" b="1" smtClean="0"/>
              <a:t>Distortion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mtClean="0"/>
              <a:t>Definition</a:t>
            </a:r>
            <a:r>
              <a:rPr lang="zh-TW" altLang="en-US" smtClean="0"/>
              <a:t>：</a:t>
            </a:r>
            <a:r>
              <a:rPr lang="en-US" altLang="zh-TW" smtClean="0"/>
              <a:t>the misrepresentation of object size or shape as projected onto film (because of beam divergence and SID)</a:t>
            </a:r>
          </a:p>
          <a:p>
            <a:pPr lvl="1" eaLnBrk="1" hangingPunct="1">
              <a:buClr>
                <a:srgbClr val="66CCFF"/>
              </a:buClr>
              <a:buFont typeface="Wingdings" pitchFamily="2" charset="2"/>
              <a:buNone/>
              <a:defRPr/>
            </a:pPr>
            <a:endParaRPr lang="en-US" altLang="zh-TW" sz="2400" smtClean="0"/>
          </a:p>
          <a:p>
            <a:pPr eaLnBrk="1" hangingPunct="1">
              <a:buClr>
                <a:schemeClr val="tx1"/>
              </a:buClr>
              <a:defRPr/>
            </a:pPr>
            <a:endParaRPr lang="en-US" altLang="zh-TW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27652" name="Picture 5" descr="1-1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284538"/>
            <a:ext cx="28717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zh-TW" sz="2800" b="1" smtClean="0"/>
              <a:t>Distortion</a:t>
            </a:r>
          </a:p>
          <a:p>
            <a:pPr lvl="1" eaLnBrk="1" hangingPunct="1">
              <a:buClr>
                <a:srgbClr val="66CCFF"/>
              </a:buClr>
              <a:defRPr/>
            </a:pPr>
            <a:r>
              <a:rPr lang="en-US" altLang="zh-TW" smtClean="0"/>
              <a:t>Controlling factor</a:t>
            </a:r>
          </a:p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SID</a:t>
            </a:r>
          </a:p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OID/Focal spot size </a:t>
            </a:r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28676" name="Picture 6" descr="1-1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716338"/>
            <a:ext cx="25193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1-1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716338"/>
            <a:ext cx="24495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1-1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284538"/>
            <a:ext cx="28797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Clr>
                <a:schemeClr val="folHlink"/>
              </a:buClr>
              <a:defRPr/>
            </a:pPr>
            <a:r>
              <a:rPr lang="en-US" altLang="zh-TW" smtClean="0"/>
              <a:t>Alignment (object</a:t>
            </a:r>
            <a:r>
              <a:rPr lang="zh-TW" altLang="en-US" smtClean="0"/>
              <a:t>、</a:t>
            </a:r>
            <a:r>
              <a:rPr lang="en-US" altLang="zh-TW" smtClean="0"/>
              <a:t>film</a:t>
            </a:r>
            <a:r>
              <a:rPr lang="zh-TW" altLang="en-US" smtClean="0"/>
              <a:t>、</a:t>
            </a:r>
            <a:r>
              <a:rPr lang="en-US" altLang="zh-TW" smtClean="0"/>
              <a:t>CR)</a:t>
            </a:r>
          </a:p>
          <a:p>
            <a:pPr eaLnBrk="1" hangingPunct="1">
              <a:defRPr/>
            </a:pPr>
            <a:endParaRPr lang="en-US" altLang="zh-TW" smtClean="0"/>
          </a:p>
        </p:txBody>
      </p:sp>
      <p:pic>
        <p:nvPicPr>
          <p:cNvPr id="29700" name="Picture 4" descr="1-1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575"/>
            <a:ext cx="1657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1-1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3746500"/>
            <a:ext cx="16557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1-1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744913"/>
            <a:ext cx="194468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1-1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1773238"/>
            <a:ext cx="17891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1-1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588" y="4376738"/>
            <a:ext cx="17637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1-1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2060575"/>
            <a:ext cx="1584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1-1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3213100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Anode Heel Effect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Intensity  of cathode </a:t>
            </a:r>
            <a:r>
              <a:rPr lang="en-US" altLang="zh-TW" b="1" smtClean="0"/>
              <a:t>&gt;</a:t>
            </a:r>
            <a:r>
              <a:rPr lang="en-US" altLang="zh-TW" smtClean="0"/>
              <a:t> anode</a:t>
            </a:r>
          </a:p>
          <a:p>
            <a:pPr eaLnBrk="1" hangingPunct="1">
              <a:defRPr/>
            </a:pPr>
            <a:r>
              <a:rPr lang="en-US" altLang="zh-TW" smtClean="0"/>
              <a:t>Pronounced at</a:t>
            </a:r>
          </a:p>
          <a:p>
            <a:pPr lvl="1" eaLnBrk="1" hangingPunct="1">
              <a:defRPr/>
            </a:pPr>
            <a:r>
              <a:rPr lang="en-US" altLang="zh-TW" smtClean="0"/>
              <a:t>Shorter SID</a:t>
            </a:r>
          </a:p>
          <a:p>
            <a:pPr lvl="1" eaLnBrk="1" hangingPunct="1">
              <a:defRPr/>
            </a:pPr>
            <a:r>
              <a:rPr lang="en-US" altLang="zh-TW" smtClean="0"/>
              <a:t>Larger IR</a:t>
            </a:r>
          </a:p>
          <a:p>
            <a:pPr lvl="1" eaLnBrk="1" hangingPunct="1">
              <a:defRPr/>
            </a:pPr>
            <a:r>
              <a:rPr lang="en-US" altLang="zh-TW" smtClean="0"/>
              <a:t>Small focal spot </a:t>
            </a:r>
          </a:p>
          <a:p>
            <a:pPr eaLnBrk="1" hangingPunct="1">
              <a:defRPr/>
            </a:pPr>
            <a:endParaRPr lang="en-US" altLang="zh-TW" smtClean="0"/>
          </a:p>
        </p:txBody>
      </p:sp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II.  Basic Imaging Principles</a:t>
            </a:r>
          </a:p>
        </p:txBody>
      </p:sp>
      <p:pic>
        <p:nvPicPr>
          <p:cNvPr id="30724" name="Picture 5" descr="1-1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636838"/>
            <a:ext cx="3095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342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smtClean="0"/>
              <a:t>Professional Ethics and Patient Care</a:t>
            </a:r>
          </a:p>
          <a:p>
            <a:pPr lvl="1" eaLnBrk="1" hangingPunct="1">
              <a:defRPr/>
            </a:pPr>
            <a:r>
              <a:rPr lang="en-US" altLang="zh-TW" sz="2400" smtClean="0"/>
              <a:t>CAMRT (1997.06)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sz="2400" smtClean="0"/>
              <a:t>    </a:t>
            </a:r>
            <a:r>
              <a:rPr lang="en-US" altLang="zh-TW" sz="2200" smtClean="0"/>
              <a:t>Canadian Association of Medical Radiation Technologists</a:t>
            </a:r>
            <a:r>
              <a:rPr lang="en-US" altLang="zh-TW" sz="2400" smtClean="0"/>
              <a:t> </a:t>
            </a:r>
          </a:p>
          <a:p>
            <a:pPr lvl="1" eaLnBrk="1" hangingPunct="1">
              <a:defRPr/>
            </a:pPr>
            <a:r>
              <a:rPr lang="en-US" altLang="zh-TW" sz="2400" smtClean="0"/>
              <a:t>ASRT (1994.07)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sz="2400" smtClean="0"/>
              <a:t>    </a:t>
            </a:r>
            <a:r>
              <a:rPr lang="en-US" altLang="zh-TW" sz="2200" smtClean="0"/>
              <a:t>American Society of Radiological Technologists</a:t>
            </a:r>
            <a:endParaRPr lang="en-US" altLang="zh-TW" sz="2400" smtClean="0"/>
          </a:p>
          <a:p>
            <a:pPr eaLnBrk="1" hangingPunct="1">
              <a:defRPr/>
            </a:pPr>
            <a:r>
              <a:rPr lang="en-US" altLang="zh-TW" sz="2800" smtClean="0"/>
              <a:t>Protocol and Order for General Diagnostic Radiographic Procedures</a:t>
            </a:r>
          </a:p>
          <a:p>
            <a:pPr eaLnBrk="1" hangingPunct="1">
              <a:defRPr/>
            </a:pPr>
            <a:r>
              <a:rPr lang="en-US" altLang="zh-TW" sz="2800" smtClean="0"/>
              <a:t>Room and Exam Preparation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I.  Radiographic Terminology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Body Plane</a:t>
            </a:r>
            <a:r>
              <a:rPr lang="zh-TW" altLang="en-US" smtClean="0"/>
              <a:t>、</a:t>
            </a:r>
            <a:r>
              <a:rPr lang="en-US" altLang="zh-TW" smtClean="0"/>
              <a:t>Section and Lines</a:t>
            </a:r>
          </a:p>
          <a:p>
            <a:pPr lvl="1" eaLnBrk="1" hangingPunct="1">
              <a:defRPr/>
            </a:pPr>
            <a:r>
              <a:rPr lang="en-US" altLang="zh-TW" smtClean="0"/>
              <a:t>Sagittal plane</a:t>
            </a:r>
          </a:p>
          <a:p>
            <a:pPr lvl="1" eaLnBrk="1" hangingPunct="1">
              <a:defRPr/>
            </a:pPr>
            <a:r>
              <a:rPr lang="en-US" altLang="zh-TW" smtClean="0"/>
              <a:t>Coronal plane</a:t>
            </a:r>
          </a:p>
          <a:p>
            <a:pPr lvl="1" eaLnBrk="1" hangingPunct="1">
              <a:defRPr/>
            </a:pPr>
            <a:r>
              <a:rPr lang="en-US" altLang="zh-TW" smtClean="0"/>
              <a:t>Horizontal plane</a:t>
            </a:r>
          </a:p>
          <a:p>
            <a:pPr lvl="1" eaLnBrk="1" hangingPunct="1">
              <a:defRPr/>
            </a:pPr>
            <a:r>
              <a:rPr lang="en-US" altLang="zh-TW" smtClean="0"/>
              <a:t>Oblique plane</a:t>
            </a:r>
          </a:p>
          <a:p>
            <a:pPr lvl="1" eaLnBrk="1" hangingPunct="1">
              <a:defRPr/>
            </a:pPr>
            <a:r>
              <a:rPr lang="en-US" altLang="zh-TW" smtClean="0"/>
              <a:t>Base plane</a:t>
            </a:r>
          </a:p>
          <a:p>
            <a:pPr lvl="1" eaLnBrk="1" hangingPunct="1">
              <a:defRPr/>
            </a:pPr>
            <a:r>
              <a:rPr lang="en-US" altLang="zh-TW" smtClean="0"/>
              <a:t>Occlusal plane</a:t>
            </a:r>
          </a:p>
        </p:txBody>
      </p:sp>
      <p:pic>
        <p:nvPicPr>
          <p:cNvPr id="5124" name="Picture 6" descr="1-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5013325"/>
            <a:ext cx="25193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1-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986338"/>
            <a:ext cx="24495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1-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133600"/>
            <a:ext cx="28813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Positioning Method</a:t>
            </a:r>
          </a:p>
          <a:p>
            <a:pPr lvl="1" eaLnBrk="1" hangingPunct="1">
              <a:defRPr/>
            </a:pPr>
            <a:r>
              <a:rPr lang="en-US" altLang="zh-TW" smtClean="0"/>
              <a:t>Fixed vs. Floating tabletop</a:t>
            </a:r>
          </a:p>
          <a:p>
            <a:pPr lvl="1" eaLnBrk="1" hangingPunct="1">
              <a:defRPr/>
            </a:pPr>
            <a:r>
              <a:rPr lang="en-US" altLang="zh-TW" smtClean="0"/>
              <a:t>Cassette tray and Bucky grid</a:t>
            </a:r>
          </a:p>
          <a:p>
            <a:pPr lvl="1" eaLnBrk="1" hangingPunct="1">
              <a:defRPr/>
            </a:pPr>
            <a:r>
              <a:rPr lang="en-US" altLang="zh-TW" smtClean="0"/>
              <a:t>Beam restricting device </a:t>
            </a:r>
          </a:p>
          <a:p>
            <a:pPr lvl="2" eaLnBrk="1" hangingPunct="1">
              <a:defRPr/>
            </a:pPr>
            <a:r>
              <a:rPr lang="en-US" altLang="zh-TW" smtClean="0"/>
              <a:t>Illuminated adjustable collimator</a:t>
            </a:r>
          </a:p>
          <a:p>
            <a:pPr lvl="2" eaLnBrk="1" hangingPunct="1">
              <a:defRPr/>
            </a:pPr>
            <a:r>
              <a:rPr lang="en-US" altLang="zh-TW" smtClean="0"/>
              <a:t>Positive Beam Limitation (PBL)</a:t>
            </a:r>
          </a:p>
        </p:txBody>
      </p:sp>
      <p:pic>
        <p:nvPicPr>
          <p:cNvPr id="32772" name="Picture 5" descr="1-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4697413"/>
            <a:ext cx="23764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1-1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4481513"/>
            <a:ext cx="18716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1-1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1557338"/>
            <a:ext cx="26638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Positioning Sequences</a:t>
            </a:r>
          </a:p>
          <a:p>
            <a:pPr lvl="1" eaLnBrk="1" hangingPunct="1">
              <a:defRPr/>
            </a:pPr>
            <a:r>
              <a:rPr lang="en-US" altLang="zh-TW" smtClean="0"/>
              <a:t>Traditional Radiography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33796" name="Picture 4" descr="1-1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4724400"/>
            <a:ext cx="2808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1-1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2708275"/>
            <a:ext cx="2087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1-1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2852738"/>
            <a:ext cx="22320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1-1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4652963"/>
            <a:ext cx="29162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3924300" y="3573463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 rot="5400000">
            <a:off x="7575550" y="3665538"/>
            <a:ext cx="476250" cy="577850"/>
          </a:xfrm>
          <a:custGeom>
            <a:avLst/>
            <a:gdLst>
              <a:gd name="T0" fmla="*/ 333507 w 21600"/>
              <a:gd name="T1" fmla="*/ 0 h 21600"/>
              <a:gd name="T2" fmla="*/ 333507 w 21600"/>
              <a:gd name="T3" fmla="*/ 325255 h 21600"/>
              <a:gd name="T4" fmla="*/ 71371 w 21600"/>
              <a:gd name="T5" fmla="*/ 577850 h 21600"/>
              <a:gd name="T6" fmla="*/ 476250 w 21600"/>
              <a:gd name="T7" fmla="*/ 16262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5148263" y="5516563"/>
            <a:ext cx="647700" cy="288925"/>
          </a:xfrm>
          <a:prstGeom prst="leftArrow">
            <a:avLst>
              <a:gd name="adj1" fmla="val 50000"/>
              <a:gd name="adj2" fmla="val 560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755650" y="31416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Step1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8101013" y="42926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Step3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4859338" y="49418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Step4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4140200" y="31416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Step2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Table</a:t>
            </a:r>
          </a:p>
          <a:p>
            <a:pPr lvl="1" eaLnBrk="1" hangingPunct="1">
              <a:defRPr/>
            </a:pPr>
            <a:r>
              <a:rPr lang="en-US" altLang="zh-TW" smtClean="0"/>
              <a:t>With bucky</a:t>
            </a:r>
          </a:p>
          <a:p>
            <a:pPr lvl="1" eaLnBrk="1" hangingPunct="1">
              <a:defRPr/>
            </a:pPr>
            <a:r>
              <a:rPr lang="en-US" altLang="zh-TW" smtClean="0"/>
              <a:t>no bucky</a:t>
            </a:r>
          </a:p>
          <a:p>
            <a:pPr eaLnBrk="1" hangingPunct="1">
              <a:defRPr/>
            </a:pPr>
            <a:r>
              <a:rPr lang="en-US" altLang="zh-TW" smtClean="0"/>
              <a:t>Standing bucky</a:t>
            </a:r>
          </a:p>
          <a:p>
            <a:pPr eaLnBrk="1" hangingPunct="1">
              <a:defRPr/>
            </a:pPr>
            <a:endParaRPr lang="en-US" altLang="zh-TW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Essential Projections</a:t>
            </a:r>
          </a:p>
          <a:p>
            <a:pPr lvl="1" eaLnBrk="1" hangingPunct="1">
              <a:defRPr/>
            </a:pPr>
            <a:r>
              <a:rPr lang="en-US" altLang="zh-TW" smtClean="0"/>
              <a:t>Routine (Basic) Projections</a:t>
            </a:r>
          </a:p>
          <a:p>
            <a:pPr lvl="2" eaLnBrk="1" hangingPunct="1">
              <a:defRPr/>
            </a:pPr>
            <a:r>
              <a:rPr lang="en-US" altLang="zh-TW" smtClean="0"/>
              <a:t>Commonly taken on all patients who can cooperate fully</a:t>
            </a:r>
          </a:p>
          <a:p>
            <a:pPr lvl="1" eaLnBrk="1" hangingPunct="1">
              <a:defRPr/>
            </a:pPr>
            <a:r>
              <a:rPr lang="en-US" altLang="zh-TW" smtClean="0"/>
              <a:t>Special (Alternate) Projections</a:t>
            </a:r>
          </a:p>
          <a:p>
            <a:pPr lvl="2" eaLnBrk="1" hangingPunct="1">
              <a:defRPr/>
            </a:pPr>
            <a:r>
              <a:rPr lang="en-US" altLang="zh-TW" smtClean="0"/>
              <a:t>Better demonstrate specific anatomic or certain pathology</a:t>
            </a:r>
          </a:p>
          <a:p>
            <a:pPr lvl="2" eaLnBrk="1" hangingPunct="1">
              <a:defRPr/>
            </a:pPr>
            <a:r>
              <a:rPr lang="en-US" altLang="zh-TW" smtClean="0"/>
              <a:t>The patients who can</a:t>
            </a:r>
            <a:r>
              <a:rPr lang="en-US" altLang="zh-TW" smtClean="0">
                <a:latin typeface="Arial"/>
              </a:rPr>
              <a:t>’</a:t>
            </a:r>
            <a:r>
              <a:rPr lang="en-US" altLang="zh-TW" smtClean="0"/>
              <a:t>t cooperate fully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Principle for Determining Positioning Routine</a:t>
            </a:r>
          </a:p>
          <a:p>
            <a:pPr lvl="1" eaLnBrk="1" hangingPunct="1">
              <a:defRPr/>
            </a:pPr>
            <a:r>
              <a:rPr lang="en-US" altLang="zh-TW" smtClean="0"/>
              <a:t>A minimum of </a:t>
            </a:r>
            <a:r>
              <a:rPr lang="en-US" altLang="zh-TW" u="sng" smtClean="0"/>
              <a:t>two</a:t>
            </a:r>
            <a:r>
              <a:rPr lang="en-US" altLang="zh-TW" smtClean="0"/>
              <a:t> projections</a:t>
            </a:r>
          </a:p>
          <a:p>
            <a:pPr lvl="2" eaLnBrk="1" hangingPunct="1">
              <a:defRPr/>
            </a:pPr>
            <a:r>
              <a:rPr lang="en-US" altLang="zh-TW" smtClean="0"/>
              <a:t>Problem of anatomic structures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   being superimposed</a:t>
            </a:r>
          </a:p>
          <a:p>
            <a:pPr lvl="2" eaLnBrk="1" hangingPunct="1">
              <a:defRPr/>
            </a:pPr>
            <a:r>
              <a:rPr lang="en-US" altLang="zh-TW" smtClean="0"/>
              <a:t>Localization of lesions or foreign bodies</a:t>
            </a:r>
          </a:p>
          <a:p>
            <a:pPr lvl="2" eaLnBrk="1" hangingPunct="1">
              <a:defRPr/>
            </a:pPr>
            <a:r>
              <a:rPr lang="en-US" altLang="zh-TW" smtClean="0"/>
              <a:t>Determination of alignment of fracture</a:t>
            </a:r>
          </a:p>
          <a:p>
            <a:pPr lvl="1" eaLnBrk="1" hangingPunct="1">
              <a:defRPr/>
            </a:pPr>
            <a:r>
              <a:rPr lang="en-US" altLang="zh-TW" smtClean="0"/>
              <a:t>A minimum of </a:t>
            </a:r>
            <a:r>
              <a:rPr lang="en-US" altLang="zh-TW" u="sng" smtClean="0"/>
              <a:t>three</a:t>
            </a:r>
            <a:r>
              <a:rPr lang="en-US" altLang="zh-TW" smtClean="0"/>
              <a:t> projections</a:t>
            </a:r>
          </a:p>
          <a:p>
            <a:pPr lvl="2" eaLnBrk="1" hangingPunct="1">
              <a:defRPr/>
            </a:pPr>
            <a:r>
              <a:rPr lang="en-US" altLang="zh-TW" smtClean="0"/>
              <a:t>Skeletal system involving joints</a:t>
            </a:r>
          </a:p>
          <a:p>
            <a:pPr lvl="2" eaLnBrk="1" hangingPunct="1">
              <a:defRPr/>
            </a:pPr>
            <a:r>
              <a:rPr lang="en-US" altLang="zh-TW" smtClean="0"/>
              <a:t>AP</a:t>
            </a:r>
            <a:r>
              <a:rPr lang="zh-TW" altLang="en-US" smtClean="0"/>
              <a:t>、</a:t>
            </a:r>
            <a:r>
              <a:rPr lang="en-US" altLang="zh-TW" smtClean="0"/>
              <a:t>PA</a:t>
            </a:r>
            <a:r>
              <a:rPr lang="zh-TW" altLang="en-US" smtClean="0"/>
              <a:t>、</a:t>
            </a:r>
            <a:r>
              <a:rPr lang="en-US" altLang="zh-TW" smtClean="0"/>
              <a:t>Oblique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36868" name="Picture 4" descr="1-134,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2205038"/>
            <a:ext cx="2241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1-1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075" y="4652963"/>
            <a:ext cx="21447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Topographic Positioning Landmarks</a:t>
            </a:r>
          </a:p>
          <a:p>
            <a:pPr lvl="1" eaLnBrk="1" hangingPunct="1">
              <a:defRPr/>
            </a:pPr>
            <a:r>
              <a:rPr lang="en-US" altLang="zh-TW" smtClean="0"/>
              <a:t>Done gently</a:t>
            </a:r>
          </a:p>
          <a:p>
            <a:pPr lvl="1" eaLnBrk="1" hangingPunct="1">
              <a:defRPr/>
            </a:pPr>
            <a:r>
              <a:rPr lang="en-US" altLang="zh-TW" smtClean="0"/>
              <a:t>Patient should be informed</a:t>
            </a:r>
          </a:p>
          <a:p>
            <a:pPr eaLnBrk="1" hangingPunct="1">
              <a:defRPr/>
            </a:pPr>
            <a:r>
              <a:rPr lang="en-US" altLang="zh-TW" smtClean="0"/>
              <a:t>Body Habitus</a:t>
            </a:r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</p:txBody>
      </p:sp>
      <p:pic>
        <p:nvPicPr>
          <p:cNvPr id="37892" name="Picture 4" descr="1-1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3860800"/>
            <a:ext cx="4968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Viewing Medical Images</a:t>
            </a:r>
          </a:p>
          <a:p>
            <a:pPr lvl="1" eaLnBrk="1" hangingPunct="1">
              <a:defRPr/>
            </a:pPr>
            <a:r>
              <a:rPr lang="en-US" altLang="zh-TW" smtClean="0"/>
              <a:t>Radiographic Images</a:t>
            </a:r>
          </a:p>
          <a:p>
            <a:pPr lvl="2" eaLnBrk="1" hangingPunct="1">
              <a:defRPr/>
            </a:pPr>
            <a:r>
              <a:rPr lang="en-US" altLang="zh-TW" smtClean="0"/>
              <a:t>AP/PA/Oblique</a:t>
            </a:r>
          </a:p>
          <a:p>
            <a:pPr lvl="3" eaLnBrk="1" hangingPunct="1">
              <a:defRPr/>
            </a:pPr>
            <a:r>
              <a:rPr lang="en-US" altLang="zh-TW" smtClean="0"/>
              <a:t>Viewing as patient is facing the viewer</a:t>
            </a:r>
          </a:p>
          <a:p>
            <a:pPr lvl="3" eaLnBrk="1" hangingPunct="1">
              <a:defRPr/>
            </a:pPr>
            <a:r>
              <a:rPr lang="en-US" altLang="zh-TW" smtClean="0"/>
              <a:t>Marked by R/L</a:t>
            </a:r>
          </a:p>
          <a:p>
            <a:pPr lvl="2" eaLnBrk="1" hangingPunct="1">
              <a:defRPr/>
            </a:pPr>
            <a:endParaRPr lang="en-US" altLang="zh-TW" smtClean="0"/>
          </a:p>
          <a:p>
            <a:pPr lvl="2" eaLnBrk="1" hangingPunct="1">
              <a:defRPr/>
            </a:pPr>
            <a:endParaRPr lang="en-US" altLang="zh-TW" smtClean="0"/>
          </a:p>
          <a:p>
            <a:pPr lvl="2" eaLnBrk="1" hangingPunct="1"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38916" name="Picture 4" descr="1-1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3789363"/>
            <a:ext cx="27908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1-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500438"/>
            <a:ext cx="24304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4427538" y="3644900"/>
            <a:ext cx="792162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7524750" y="3357563"/>
            <a:ext cx="792163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altLang="zh-TW" smtClean="0"/>
              <a:t>Lateral</a:t>
            </a:r>
          </a:p>
          <a:p>
            <a:pPr lvl="3" eaLnBrk="1" hangingPunct="1">
              <a:defRPr/>
            </a:pPr>
            <a:r>
              <a:rPr lang="en-US" altLang="zh-TW" smtClean="0"/>
              <a:t>Viewing from the same perspective as the x-ray tube</a:t>
            </a:r>
          </a:p>
          <a:p>
            <a:pPr lvl="3" eaLnBrk="1" hangingPunct="1">
              <a:defRPr/>
            </a:pPr>
            <a:r>
              <a:rPr lang="en-US" altLang="zh-TW" smtClean="0"/>
              <a:t>Marked R/L by the side of the patient closet to the IR</a:t>
            </a:r>
          </a:p>
          <a:p>
            <a:pPr lvl="2" eaLnBrk="1" hangingPunct="1">
              <a:defRPr/>
            </a:pPr>
            <a:r>
              <a:rPr lang="en-US" altLang="zh-TW" smtClean="0"/>
              <a:t>Decubitus chests and abdomen</a:t>
            </a:r>
          </a:p>
          <a:p>
            <a:pPr lvl="3" eaLnBrk="1" hangingPunct="1">
              <a:defRPr/>
            </a:pPr>
            <a:r>
              <a:rPr lang="en-US" altLang="zh-TW" smtClean="0"/>
              <a:t>Viewing from the same perspective as the x-ray tube</a:t>
            </a:r>
          </a:p>
          <a:p>
            <a:pPr lvl="3" eaLnBrk="1" hangingPunct="1">
              <a:defRPr/>
            </a:pPr>
            <a:r>
              <a:rPr lang="en-US" altLang="zh-TW" smtClean="0"/>
              <a:t>Crosswise and p</a:t>
            </a:r>
            <a:r>
              <a:rPr lang="en-US" altLang="zh-TW" smtClean="0">
                <a:latin typeface="Arial"/>
              </a:rPr>
              <a:t>’</a:t>
            </a:r>
            <a:r>
              <a:rPr lang="en-US" altLang="zh-TW" smtClean="0"/>
              <a:t>t upside on view box upside</a:t>
            </a:r>
          </a:p>
          <a:p>
            <a:pPr lvl="2" eaLnBrk="1" hangingPunct="1">
              <a:defRPr/>
            </a:pPr>
            <a:r>
              <a:rPr lang="en-US" altLang="zh-TW" smtClean="0"/>
              <a:t>Upper/lower limb</a:t>
            </a:r>
          </a:p>
          <a:p>
            <a:pPr lvl="3" eaLnBrk="1" hangingPunct="1">
              <a:defRPr/>
            </a:pPr>
            <a:r>
              <a:rPr lang="en-US" altLang="zh-TW" smtClean="0"/>
              <a:t>R/L marker appears right-side-up</a:t>
            </a:r>
          </a:p>
          <a:p>
            <a:pPr lvl="3" eaLnBrk="1" hangingPunct="1">
              <a:defRPr/>
            </a:pPr>
            <a:r>
              <a:rPr lang="en-US" altLang="zh-TW" smtClean="0"/>
              <a:t>Limbs hanging down</a:t>
            </a:r>
          </a:p>
          <a:p>
            <a:pPr lvl="3" eaLnBrk="1" hangingPunct="1">
              <a:defRPr/>
            </a:pPr>
            <a:r>
              <a:rPr lang="en-US" altLang="zh-TW" smtClean="0"/>
              <a:t>Digits up</a:t>
            </a:r>
          </a:p>
          <a:p>
            <a:pPr lvl="3" eaLnBrk="1" hangingPunct="1">
              <a:buClr>
                <a:srgbClr val="66CCFF"/>
              </a:buClr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</p:txBody>
      </p:sp>
      <p:pic>
        <p:nvPicPr>
          <p:cNvPr id="39940" name="Picture 4" descr="1-147,1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9675" y="2133600"/>
            <a:ext cx="15843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yy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275" y="4365625"/>
            <a:ext cx="28797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1-147,1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5110163"/>
            <a:ext cx="20161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III.  Positioning Principles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smtClean="0"/>
              <a:t>CT or MRI Images</a:t>
            </a:r>
          </a:p>
          <a:p>
            <a:pPr lvl="2" eaLnBrk="1" hangingPunct="1">
              <a:defRPr/>
            </a:pPr>
            <a:r>
              <a:rPr lang="en-US" altLang="zh-TW" smtClean="0"/>
              <a:t>The patient</a:t>
            </a:r>
            <a:r>
              <a:rPr lang="en-US" altLang="zh-TW" smtClean="0">
                <a:latin typeface="Arial"/>
              </a:rPr>
              <a:t>’</a:t>
            </a:r>
            <a:r>
              <a:rPr lang="en-US" altLang="zh-TW" smtClean="0"/>
              <a:t>s right is to the viewer</a:t>
            </a:r>
            <a:r>
              <a:rPr lang="en-US" altLang="zh-TW" smtClean="0">
                <a:latin typeface="Arial"/>
              </a:rPr>
              <a:t>’</a:t>
            </a:r>
            <a:r>
              <a:rPr lang="en-US" altLang="zh-TW" smtClean="0"/>
              <a:t>s left</a:t>
            </a:r>
          </a:p>
        </p:txBody>
      </p:sp>
      <p:pic>
        <p:nvPicPr>
          <p:cNvPr id="40964" name="Picture 4" descr="1-1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3068638"/>
            <a:ext cx="43926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IV.  Digital Imaging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PACS (Picture Archiving and Communication System)</a:t>
            </a:r>
          </a:p>
        </p:txBody>
      </p:sp>
      <p:pic>
        <p:nvPicPr>
          <p:cNvPr id="41988" name="Picture 4" descr="1-1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2565400"/>
            <a:ext cx="35941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Body Surfaces and Parts</a:t>
            </a:r>
          </a:p>
          <a:p>
            <a:pPr lvl="1" eaLnBrk="1" hangingPunct="1">
              <a:defRPr/>
            </a:pPr>
            <a:r>
              <a:rPr lang="en-US" altLang="zh-TW" smtClean="0"/>
              <a:t>For the body</a:t>
            </a:r>
          </a:p>
          <a:p>
            <a:pPr lvl="2" eaLnBrk="1" hangingPunct="1">
              <a:defRPr/>
            </a:pPr>
            <a:r>
              <a:rPr lang="en-US" altLang="zh-TW" smtClean="0"/>
              <a:t>anterior</a:t>
            </a:r>
          </a:p>
          <a:p>
            <a:pPr lvl="2" eaLnBrk="1" hangingPunct="1">
              <a:defRPr/>
            </a:pPr>
            <a:r>
              <a:rPr lang="en-US" altLang="zh-TW" smtClean="0"/>
              <a:t>posterior</a:t>
            </a:r>
          </a:p>
          <a:p>
            <a:pPr lvl="1" eaLnBrk="1" hangingPunct="1">
              <a:defRPr/>
            </a:pPr>
            <a:r>
              <a:rPr lang="en-US" altLang="zh-TW" smtClean="0"/>
              <a:t>For the hands and feet</a:t>
            </a:r>
          </a:p>
          <a:p>
            <a:pPr lvl="2" eaLnBrk="1" hangingPunct="1">
              <a:defRPr/>
            </a:pPr>
            <a:r>
              <a:rPr lang="en-US" altLang="zh-TW" smtClean="0"/>
              <a:t>plantar</a:t>
            </a:r>
          </a:p>
          <a:p>
            <a:pPr lvl="2" eaLnBrk="1" hangingPunct="1">
              <a:defRPr/>
            </a:pPr>
            <a:r>
              <a:rPr lang="en-US" altLang="zh-TW" smtClean="0"/>
              <a:t>palmar</a:t>
            </a:r>
          </a:p>
          <a:p>
            <a:pPr lvl="2" eaLnBrk="1" hangingPunct="1">
              <a:defRPr/>
            </a:pPr>
            <a:r>
              <a:rPr lang="en-US" altLang="zh-TW" smtClean="0"/>
              <a:t>dorsum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altLang="zh-TW" smtClean="0"/>
          </a:p>
        </p:txBody>
      </p:sp>
      <p:pic>
        <p:nvPicPr>
          <p:cNvPr id="6148" name="Picture 5" descr="1-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9625" y="1989138"/>
            <a:ext cx="3254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1-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4508500"/>
            <a:ext cx="3330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IV.  Digital Imaging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sz="2800" smtClean="0"/>
              <a:t>CR (Computed Radiography)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400" smtClean="0"/>
              <a:t>Key components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Image plate (repeatedly)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IP reader (laser scanner , 20s)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Workstation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400" smtClean="0"/>
              <a:t>Exposure factor( AEC is not used)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Compensation 500% overexposure</a:t>
            </a:r>
            <a:r>
              <a:rPr lang="zh-TW" altLang="en-US" sz="2000" smtClean="0"/>
              <a:t>，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000" smtClean="0"/>
              <a:t>    </a:t>
            </a:r>
            <a:r>
              <a:rPr lang="en-US" altLang="zh-TW" sz="2000" smtClean="0"/>
              <a:t>80% underexposure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400" smtClean="0"/>
              <a:t>Positioning consideration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Center sampling technique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Accurate and close collimation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Lead masking for multiple images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Grid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800" smtClean="0"/>
          </a:p>
        </p:txBody>
      </p:sp>
      <p:pic>
        <p:nvPicPr>
          <p:cNvPr id="43012" name="Picture 6" descr="1-1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989138"/>
            <a:ext cx="2447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1-1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47244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DSC000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7913" y="4724400"/>
            <a:ext cx="17160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IV.  Digital Imaging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DR (Digital Radiography )</a:t>
            </a:r>
          </a:p>
          <a:p>
            <a:pPr lvl="1" eaLnBrk="1" hangingPunct="1">
              <a:defRPr/>
            </a:pPr>
            <a:r>
              <a:rPr lang="en-US" altLang="zh-TW" smtClean="0"/>
              <a:t>Flat panel receptor (direct conversion method )</a:t>
            </a:r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Digital Bucky grid 17</a:t>
            </a:r>
            <a:r>
              <a:rPr lang="en-US" altLang="zh-TW" smtClean="0">
                <a:latin typeface="Arial"/>
              </a:rPr>
              <a:t>”</a:t>
            </a:r>
            <a:r>
              <a:rPr lang="en-US" altLang="zh-TW" smtClean="0"/>
              <a:t>*17</a:t>
            </a:r>
            <a:r>
              <a:rPr lang="en-US" altLang="zh-TW" smtClean="0">
                <a:latin typeface="Arial"/>
              </a:rPr>
              <a:t>”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Automatic Exposure Control (AEC)</a:t>
            </a:r>
          </a:p>
          <a:p>
            <a:pPr lvl="3" eaLnBrk="1" hangingPunct="1">
              <a:buClr>
                <a:srgbClr val="66CCFF"/>
              </a:buClr>
              <a:defRPr/>
            </a:pPr>
            <a:r>
              <a:rPr kumimoji="0" lang="en-US" altLang="zh-TW" smtClean="0"/>
              <a:t>kVp</a:t>
            </a:r>
            <a:r>
              <a:rPr kumimoji="0" lang="en-US" altLang="zh-TW" smtClean="0">
                <a:latin typeface="Arial"/>
              </a:rPr>
              <a:t>”</a:t>
            </a:r>
            <a:r>
              <a:rPr kumimoji="0" lang="zh-TW" altLang="en-US" smtClean="0"/>
              <a:t>、</a:t>
            </a:r>
            <a:r>
              <a:rPr kumimoji="0" lang="zh-TW" altLang="en-US" smtClean="0">
                <a:latin typeface="Arial"/>
              </a:rPr>
              <a:t>”</a:t>
            </a:r>
            <a:r>
              <a:rPr kumimoji="0" lang="en-US" altLang="zh-TW" smtClean="0"/>
              <a:t>m A</a:t>
            </a:r>
            <a:r>
              <a:rPr kumimoji="0" lang="en-US" altLang="zh-TW" smtClean="0">
                <a:latin typeface="Arial"/>
              </a:rPr>
              <a:t>”</a:t>
            </a:r>
            <a:r>
              <a:rPr kumimoji="0" lang="en-US" altLang="zh-TW" smtClean="0"/>
              <a:t> manual</a:t>
            </a:r>
          </a:p>
          <a:p>
            <a:pPr lvl="3" eaLnBrk="1" hangingPunct="1">
              <a:buClr>
                <a:srgbClr val="66CCFF"/>
              </a:buClr>
              <a:defRPr/>
            </a:pPr>
            <a:r>
              <a:rPr kumimoji="0" lang="en-US" altLang="zh-TW" smtClean="0">
                <a:latin typeface="Arial"/>
              </a:rPr>
              <a:t>“</a:t>
            </a:r>
            <a:r>
              <a:rPr kumimoji="0" lang="en-US" altLang="zh-TW" smtClean="0"/>
              <a:t>s</a:t>
            </a:r>
            <a:r>
              <a:rPr kumimoji="0" lang="en-US" altLang="zh-TW" smtClean="0">
                <a:latin typeface="Arial"/>
              </a:rPr>
              <a:t>”</a:t>
            </a:r>
            <a:r>
              <a:rPr kumimoji="0" lang="en-US" altLang="zh-TW" smtClean="0"/>
              <a:t> auto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smtClean="0"/>
          </a:p>
          <a:p>
            <a:pPr eaLnBrk="1" hangingPunct="1">
              <a:defRPr/>
            </a:pPr>
            <a:endParaRPr lang="en-US" altLang="zh-TW" smtClean="0"/>
          </a:p>
        </p:txBody>
      </p:sp>
      <p:pic>
        <p:nvPicPr>
          <p:cNvPr id="44036" name="Picture 13" descr="1-1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708275"/>
            <a:ext cx="4391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IV.  Digital Imaging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smtClean="0"/>
              <a:t>DR in CGMH</a:t>
            </a:r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Digital image unit</a:t>
            </a:r>
          </a:p>
        </p:txBody>
      </p:sp>
      <p:pic>
        <p:nvPicPr>
          <p:cNvPr id="45060" name="Picture 4" descr="2007_1220新山夢湖0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2060575"/>
            <a:ext cx="27400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2007_1220新山夢湖0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060575"/>
            <a:ext cx="27400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2007_1220新山夢湖00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1484313"/>
            <a:ext cx="20558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1-1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4581525"/>
            <a:ext cx="23209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1-15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4625975"/>
            <a:ext cx="2593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1-16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652963"/>
            <a:ext cx="23034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Quality Control for Processor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TW" sz="2600" smtClean="0"/>
              <a:t>Set up initial standard (base line)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kumimoji="0" lang="en-US" altLang="zh-TW" sz="2200" smtClean="0"/>
              <a:t>In most stable condition of the processor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kumimoji="0" lang="en-US" altLang="zh-TW" sz="2200" smtClean="0"/>
              <a:t>Individual O.D. of 21 steps (average of five days measurements)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altLang="zh-TW" sz="2100" smtClean="0"/>
              <a:t>Find  O.D. ≧1.2  </a:t>
            </a:r>
            <a:r>
              <a:rPr lang="en-US" altLang="zh-TW" sz="2100" smtClean="0">
                <a:sym typeface="Wingdings" pitchFamily="2" charset="2"/>
              </a:rPr>
              <a:t> Mid-density (MD) and Mid-step#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altLang="zh-TW" sz="2100" smtClean="0"/>
              <a:t>Find  O.D. ≧2.2  </a:t>
            </a:r>
            <a:r>
              <a:rPr lang="en-US" altLang="zh-TW" sz="2100" smtClean="0">
                <a:sym typeface="Wingdings" pitchFamily="2" charset="2"/>
              </a:rPr>
              <a:t> High-density (HD) and High-step#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altLang="zh-TW" sz="2100" smtClean="0"/>
              <a:t>Find  O.D. ≧0.45  </a:t>
            </a:r>
            <a:r>
              <a:rPr lang="en-US" altLang="zh-TW" sz="2100" smtClean="0">
                <a:sym typeface="Wingdings" pitchFamily="2" charset="2"/>
              </a:rPr>
              <a:t> Low-density (LD) and Low-step#</a:t>
            </a:r>
            <a:endParaRPr lang="en-US" altLang="zh-TW" sz="21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TW" sz="2600" smtClean="0"/>
              <a:t>Daily QA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zh-TW" sz="2600" smtClean="0"/>
              <a:t>MD &lt; </a:t>
            </a:r>
            <a:r>
              <a:rPr lang="en-US" altLang="zh-TW" smtClean="0"/>
              <a:t>±0.15</a:t>
            </a:r>
            <a:r>
              <a:rPr lang="en-US" altLang="zh-TW" sz="2600" smtClean="0"/>
              <a:t> (measurement - base line)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zh-TW" sz="2600" smtClean="0"/>
              <a:t>DD &lt; </a:t>
            </a:r>
            <a:r>
              <a:rPr lang="en-US" altLang="zh-TW" smtClean="0"/>
              <a:t>±0.15</a:t>
            </a:r>
            <a:r>
              <a:rPr lang="en-US" altLang="zh-TW" sz="2600" smtClean="0"/>
              <a:t> (measurement - base line)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en-US" altLang="zh-TW" smtClean="0"/>
              <a:t>   (DD=HD-LD)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chemeClr val="hlink"/>
                </a:solidFill>
              </a:rPr>
              <a:t>General</a:t>
            </a:r>
            <a:r>
              <a:rPr lang="en-US" altLang="zh-TW" smtClean="0"/>
              <a:t> Body Positions </a:t>
            </a:r>
          </a:p>
          <a:p>
            <a:pPr lvl="1" eaLnBrk="1" hangingPunct="1">
              <a:defRPr/>
            </a:pPr>
            <a:r>
              <a:rPr kumimoji="0" lang="en-US" altLang="zh-TW" smtClean="0"/>
              <a:t>Supine</a:t>
            </a:r>
          </a:p>
          <a:p>
            <a:pPr lvl="1" eaLnBrk="1" hangingPunct="1">
              <a:defRPr/>
            </a:pPr>
            <a:r>
              <a:rPr kumimoji="0" lang="en-US" altLang="zh-TW" smtClean="0"/>
              <a:t>Prone</a:t>
            </a:r>
          </a:p>
          <a:p>
            <a:pPr lvl="1" eaLnBrk="1" hangingPunct="1">
              <a:defRPr/>
            </a:pPr>
            <a:r>
              <a:rPr kumimoji="0" lang="en-US" altLang="zh-TW" smtClean="0"/>
              <a:t>Erect (stand or sit)</a:t>
            </a:r>
          </a:p>
          <a:p>
            <a:pPr lvl="1" eaLnBrk="1" hangingPunct="1">
              <a:defRPr/>
            </a:pPr>
            <a:r>
              <a:rPr kumimoji="0" lang="en-US" altLang="zh-TW" smtClean="0"/>
              <a:t>Recumbent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kumimoji="0" lang="en-US" altLang="zh-TW" smtClean="0"/>
              <a:t>Lying down in any position</a:t>
            </a:r>
          </a:p>
          <a:p>
            <a:pPr lvl="2" eaLnBrk="1" hangingPunct="1">
              <a:defRPr/>
            </a:pPr>
            <a:r>
              <a:rPr kumimoji="0" lang="en-US" altLang="zh-TW" smtClean="0"/>
              <a:t>Dorsal (supine)</a:t>
            </a:r>
          </a:p>
          <a:p>
            <a:pPr lvl="2" eaLnBrk="1" hangingPunct="1">
              <a:defRPr/>
            </a:pPr>
            <a:r>
              <a:rPr kumimoji="0" lang="en-US" altLang="zh-TW" smtClean="0"/>
              <a:t>Ventral (prone)</a:t>
            </a:r>
          </a:p>
          <a:p>
            <a:pPr lvl="2" eaLnBrk="1" hangingPunct="1">
              <a:defRPr/>
            </a:pPr>
            <a:r>
              <a:rPr kumimoji="0" lang="en-US" altLang="zh-TW" smtClean="0"/>
              <a:t>Lateral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kumimoji="0" lang="en-US" altLang="zh-TW" smtClean="0"/>
          </a:p>
        </p:txBody>
      </p:sp>
      <p:pic>
        <p:nvPicPr>
          <p:cNvPr id="7172" name="Picture 5" descr="1-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076700"/>
            <a:ext cx="36369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1-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276475"/>
            <a:ext cx="36369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chemeClr val="hlink"/>
                </a:solidFill>
              </a:rPr>
              <a:t>General</a:t>
            </a:r>
            <a:r>
              <a:rPr lang="en-US" altLang="zh-TW" smtClean="0"/>
              <a:t> Body Positions </a:t>
            </a:r>
            <a:endParaRPr kumimoji="0" lang="en-US" altLang="zh-TW" smtClean="0"/>
          </a:p>
          <a:p>
            <a:pPr lvl="1" eaLnBrk="1" hangingPunct="1">
              <a:defRPr/>
            </a:pPr>
            <a:r>
              <a:rPr kumimoji="0" lang="en-US" altLang="zh-TW" smtClean="0"/>
              <a:t>Trendelenburg</a:t>
            </a:r>
          </a:p>
          <a:p>
            <a:pPr lvl="1" eaLnBrk="1" hangingPunct="1">
              <a:defRPr/>
            </a:pPr>
            <a:r>
              <a:rPr kumimoji="0" lang="en-US" altLang="zh-TW" smtClean="0"/>
              <a:t>Sim</a:t>
            </a:r>
            <a:r>
              <a:rPr kumimoji="0" lang="en-US" altLang="zh-TW" smtClean="0">
                <a:latin typeface="Arial"/>
              </a:rPr>
              <a:t>’</a:t>
            </a:r>
            <a:r>
              <a:rPr kumimoji="0" lang="en-US" altLang="zh-TW" smtClean="0"/>
              <a:t>s position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Fowler</a:t>
            </a:r>
            <a:r>
              <a:rPr kumimoji="0" lang="en-US" altLang="zh-TW" smtClean="0">
                <a:latin typeface="Arial"/>
              </a:rPr>
              <a:t>’</a:t>
            </a:r>
            <a:r>
              <a:rPr kumimoji="0" lang="en-US" altLang="zh-TW" smtClean="0"/>
              <a:t>s position</a:t>
            </a:r>
          </a:p>
          <a:p>
            <a:pPr lvl="1" eaLnBrk="1" hangingPunct="1">
              <a:defRPr/>
            </a:pPr>
            <a:r>
              <a:rPr kumimoji="0" lang="en-US" altLang="zh-TW" smtClean="0"/>
              <a:t>Lithotomy position</a:t>
            </a:r>
          </a:p>
        </p:txBody>
      </p:sp>
      <p:pic>
        <p:nvPicPr>
          <p:cNvPr id="8196" name="Picture 5" descr="1-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24400"/>
            <a:ext cx="324008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1-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2205038"/>
            <a:ext cx="331311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1-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5235575"/>
            <a:ext cx="32400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1-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3933825"/>
            <a:ext cx="32400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chemeClr val="hlink"/>
                </a:solidFill>
              </a:rPr>
              <a:t>Specific</a:t>
            </a:r>
            <a:r>
              <a:rPr lang="en-US" altLang="zh-TW" smtClean="0"/>
              <a:t> Body Positions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kumimoji="0" lang="en-US" altLang="zh-TW" smtClean="0"/>
              <a:t>   </a:t>
            </a:r>
            <a:r>
              <a:rPr kumimoji="0" lang="en-US" altLang="zh-TW" i="1" smtClean="0">
                <a:solidFill>
                  <a:schemeClr val="hlink"/>
                </a:solidFill>
              </a:rPr>
              <a:t>The body part closest to the IR (oblique and lateral) or by the surface on which the patient is lying</a:t>
            </a:r>
            <a:r>
              <a:rPr kumimoji="0" lang="en-US" altLang="zh-TW" smtClean="0"/>
              <a:t> </a:t>
            </a:r>
          </a:p>
          <a:p>
            <a:pPr lvl="1" eaLnBrk="1" hangingPunct="1">
              <a:defRPr/>
            </a:pPr>
            <a:r>
              <a:rPr kumimoji="0" lang="en-US" altLang="zh-TW" smtClean="0"/>
              <a:t>Lateral</a:t>
            </a:r>
          </a:p>
          <a:p>
            <a:pPr lvl="2" eaLnBrk="1" hangingPunct="1">
              <a:defRPr/>
            </a:pPr>
            <a:r>
              <a:rPr kumimoji="0" lang="en-US" altLang="zh-TW" smtClean="0"/>
              <a:t>Right/Left</a:t>
            </a:r>
          </a:p>
          <a:p>
            <a:pPr lvl="1" eaLnBrk="1" hangingPunct="1">
              <a:defRPr/>
            </a:pPr>
            <a:r>
              <a:rPr kumimoji="0" lang="en-US" altLang="zh-TW" smtClean="0"/>
              <a:t>Oblique</a:t>
            </a:r>
          </a:p>
          <a:p>
            <a:pPr lvl="2" eaLnBrk="1" hangingPunct="1">
              <a:defRPr/>
            </a:pPr>
            <a:r>
              <a:rPr kumimoji="0" lang="en-US" altLang="zh-TW" smtClean="0"/>
              <a:t>LPO/RPO</a:t>
            </a:r>
          </a:p>
          <a:p>
            <a:pPr lvl="2" eaLnBrk="1" hangingPunct="1">
              <a:defRPr/>
            </a:pPr>
            <a:r>
              <a:rPr kumimoji="0" lang="en-US" altLang="zh-TW" smtClean="0"/>
              <a:t>LAO/RAO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9220" name="Picture 4" descr="1-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3573463"/>
            <a:ext cx="1512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-55"/>
          <p:cNvPicPr>
            <a:picLocks noChangeAspect="1" noChangeArrowheads="1"/>
          </p:cNvPicPr>
          <p:nvPr/>
        </p:nvPicPr>
        <p:blipFill>
          <a:blip r:embed="rId4" cstate="email"/>
          <a:srcRect b="-58"/>
          <a:stretch>
            <a:fillRect/>
          </a:stretch>
        </p:blipFill>
        <p:spPr bwMode="auto">
          <a:xfrm>
            <a:off x="3924300" y="3573463"/>
            <a:ext cx="1368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1-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3573463"/>
            <a:ext cx="15478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77225" cy="4489450"/>
          </a:xfrm>
        </p:spPr>
        <p:txBody>
          <a:bodyPr/>
          <a:lstStyle/>
          <a:p>
            <a:pPr lvl="1" eaLnBrk="1" hangingPunct="1">
              <a:defRPr/>
            </a:pPr>
            <a:r>
              <a:rPr kumimoji="0" lang="en-US" altLang="zh-TW" smtClean="0"/>
              <a:t>Decubitus (</a:t>
            </a:r>
            <a:r>
              <a:rPr kumimoji="0" lang="en-US" altLang="zh-TW" i="1" smtClean="0"/>
              <a:t>Lie on a </a:t>
            </a:r>
            <a:r>
              <a:rPr kumimoji="0" lang="en-US" altLang="zh-TW" i="1" smtClean="0">
                <a:solidFill>
                  <a:schemeClr val="accent2"/>
                </a:solidFill>
              </a:rPr>
              <a:t>horizontal surface</a:t>
            </a:r>
            <a:r>
              <a:rPr kumimoji="0" lang="en-US" altLang="zh-TW" i="1" smtClean="0"/>
              <a:t>  and always used with </a:t>
            </a:r>
            <a:r>
              <a:rPr kumimoji="0" lang="en-US" altLang="zh-TW" i="1" smtClean="0">
                <a:solidFill>
                  <a:schemeClr val="accent2"/>
                </a:solidFill>
              </a:rPr>
              <a:t>horizontal x-ray beam</a:t>
            </a:r>
            <a:r>
              <a:rPr kumimoji="0" lang="en-US" altLang="zh-TW" smtClean="0"/>
              <a:t>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kumimoji="0" lang="en-US" altLang="zh-TW" i="1" smtClean="0">
              <a:solidFill>
                <a:srgbClr val="CC99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/>
          </a:p>
        </p:txBody>
      </p:sp>
      <p:pic>
        <p:nvPicPr>
          <p:cNvPr id="10244" name="Picture 4" descr="1-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924175"/>
            <a:ext cx="23749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-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4724400"/>
            <a:ext cx="23764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-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724400"/>
            <a:ext cx="2520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1-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813" y="2924175"/>
            <a:ext cx="24479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I.  Radiographic Terminology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Radiographic </a:t>
            </a:r>
            <a:r>
              <a:rPr lang="en-US" altLang="zh-TW" smtClean="0">
                <a:solidFill>
                  <a:schemeClr val="hlink"/>
                </a:solidFill>
              </a:rPr>
              <a:t>Projection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i="1" smtClean="0">
                <a:solidFill>
                  <a:schemeClr val="hlink"/>
                </a:solidFill>
              </a:rPr>
              <a:t>The direction or path of the CR of the x-ray beam</a:t>
            </a:r>
          </a:p>
          <a:p>
            <a:pPr lvl="1" eaLnBrk="1" hangingPunct="1">
              <a:defRPr/>
            </a:pPr>
            <a:r>
              <a:rPr lang="en-US" altLang="zh-TW" smtClean="0"/>
              <a:t>Anteroposterior</a:t>
            </a:r>
          </a:p>
          <a:p>
            <a:pPr lvl="1" eaLnBrk="1" hangingPunct="1">
              <a:defRPr/>
            </a:pPr>
            <a:r>
              <a:rPr lang="en-US" altLang="zh-TW" smtClean="0"/>
              <a:t>Posteroanterior</a:t>
            </a:r>
          </a:p>
          <a:p>
            <a:pPr lvl="1" eaLnBrk="1" hangingPunct="1">
              <a:defRPr/>
            </a:pPr>
            <a:r>
              <a:rPr lang="en-US" altLang="zh-TW" smtClean="0"/>
              <a:t>AP or PA Oblique</a:t>
            </a:r>
          </a:p>
          <a:p>
            <a:pPr lvl="1" eaLnBrk="1" hangingPunct="1">
              <a:defRPr/>
            </a:pPr>
            <a:r>
              <a:rPr lang="en-US" altLang="zh-TW" smtClean="0"/>
              <a:t>Mediolateral or Lateromedial</a:t>
            </a:r>
          </a:p>
        </p:txBody>
      </p:sp>
      <p:pic>
        <p:nvPicPr>
          <p:cNvPr id="11268" name="Picture 5" descr="1-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565400"/>
            <a:ext cx="18716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1-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2565400"/>
            <a:ext cx="18716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1-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724400"/>
            <a:ext cx="1720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1-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4724400"/>
            <a:ext cx="16557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1-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724400"/>
            <a:ext cx="16557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1-4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4724400"/>
            <a:ext cx="1717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1116013" y="6308725"/>
            <a:ext cx="576262" cy="54927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3203575" y="6308725"/>
            <a:ext cx="576263" cy="54927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5219700" y="6308725"/>
            <a:ext cx="936625" cy="5492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7" name="Oval 15"/>
          <p:cNvSpPr>
            <a:spLocks noChangeArrowheads="1"/>
          </p:cNvSpPr>
          <p:nvPr/>
        </p:nvSpPr>
        <p:spPr bwMode="auto">
          <a:xfrm>
            <a:off x="7308850" y="6308725"/>
            <a:ext cx="936625" cy="5492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16841</TotalTime>
  <Words>1670</Words>
  <Application>Microsoft Office PowerPoint</Application>
  <PresentationFormat>On-screen Show (4:3)</PresentationFormat>
  <Paragraphs>372</Paragraphs>
  <Slides>43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Garamond</vt:lpstr>
      <vt:lpstr>新細明體</vt:lpstr>
      <vt:lpstr>Arial</vt:lpstr>
      <vt:lpstr>Wingdings</vt:lpstr>
      <vt:lpstr>Stream</vt:lpstr>
      <vt:lpstr>Introduction of Radiographic Technology 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I.  Radiographic Terminology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II.  Basic Imaging Principles</vt:lpstr>
      <vt:lpstr>III.  Positioning Principles</vt:lpstr>
      <vt:lpstr>III.  Positioning Principles</vt:lpstr>
      <vt:lpstr>III.  Positioning Principles</vt:lpstr>
      <vt:lpstr>Slide 32</vt:lpstr>
      <vt:lpstr>III.  Positioning Principles</vt:lpstr>
      <vt:lpstr>III.  Positioning Principles</vt:lpstr>
      <vt:lpstr>III.  Positioning Principles</vt:lpstr>
      <vt:lpstr>III.  Positioning Principles</vt:lpstr>
      <vt:lpstr>III.  Positioning Principles</vt:lpstr>
      <vt:lpstr>III.  Positioning Principles</vt:lpstr>
      <vt:lpstr>IV.  Digital Imaging</vt:lpstr>
      <vt:lpstr>IV.  Digital Imaging</vt:lpstr>
      <vt:lpstr>IV.  Digital Imaging</vt:lpstr>
      <vt:lpstr>IV.  Digital Imaging</vt:lpstr>
      <vt:lpstr>Quality Control for Processor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Radiographic Technology</dc:title>
  <dc:creator>CGU</dc:creator>
  <cp:lastModifiedBy>user</cp:lastModifiedBy>
  <cp:revision>105</cp:revision>
  <dcterms:created xsi:type="dcterms:W3CDTF">2008-01-29T05:29:24Z</dcterms:created>
  <dcterms:modified xsi:type="dcterms:W3CDTF">2011-04-01T12:37:30Z</dcterms:modified>
</cp:coreProperties>
</file>